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82" r:id="rId3"/>
    <p:sldId id="258" r:id="rId4"/>
    <p:sldId id="281" r:id="rId5"/>
    <p:sldId id="283" r:id="rId6"/>
    <p:sldId id="284" r:id="rId7"/>
    <p:sldId id="270" r:id="rId8"/>
    <p:sldId id="271" r:id="rId9"/>
    <p:sldId id="285" r:id="rId10"/>
    <p:sldId id="273" r:id="rId11"/>
    <p:sldId id="280" r:id="rId12"/>
    <p:sldId id="286" r:id="rId13"/>
    <p:sldId id="274" r:id="rId14"/>
    <p:sldId id="276" r:id="rId15"/>
    <p:sldId id="277" r:id="rId16"/>
    <p:sldId id="287" r:id="rId17"/>
    <p:sldId id="279" r:id="rId18"/>
    <p:sldId id="268" r:id="rId19"/>
    <p:sldId id="269" r:id="rId20"/>
    <p:sldId id="278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Title" id="{760F5061-942E-C946-B9F5-3B57373F749C}">
          <p14:sldIdLst>
            <p14:sldId id="256"/>
          </p14:sldIdLst>
        </p14:section>
        <p14:section name="Introduction" id="{158BD4C0-F938-8B40-8222-1743CE89DFC2}">
          <p14:sldIdLst>
            <p14:sldId id="282"/>
            <p14:sldId id="258"/>
            <p14:sldId id="281"/>
            <p14:sldId id="283"/>
            <p14:sldId id="284"/>
            <p14:sldId id="270"/>
            <p14:sldId id="271"/>
            <p14:sldId id="285"/>
            <p14:sldId id="273"/>
            <p14:sldId id="280"/>
            <p14:sldId id="286"/>
          </p14:sldIdLst>
        </p14:section>
        <p14:section name="Implementation Considerations" id="{ADB3859D-199A-8B40-8EE5-E5C791A4C628}">
          <p14:sldIdLst>
            <p14:sldId id="274"/>
            <p14:sldId id="276"/>
          </p14:sldIdLst>
        </p14:section>
        <p14:section name="Early Application Example" id="{4ED58911-67ED-D942-9D44-F2D67A6925F1}">
          <p14:sldIdLst>
            <p14:sldId id="277"/>
            <p14:sldId id="287"/>
          </p14:sldIdLst>
        </p14:section>
        <p14:section name="Supplementary Slides" id="{DE3425CC-5FB6-6644-9218-0A2C67917EE9}">
          <p14:sldIdLst>
            <p14:sldId id="279"/>
            <p14:sldId id="268"/>
            <p14:sldId id="269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412" userDrawn="1">
          <p15:clr>
            <a:srgbClr val="747775"/>
          </p15:clr>
        </p15:guide>
        <p15:guide id="2" pos="5688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EFE1"/>
    <a:srgbClr val="056E64"/>
    <a:srgbClr val="03433C"/>
    <a:srgbClr val="161616"/>
    <a:srgbClr val="ABBEC0"/>
    <a:srgbClr val="3A495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83"/>
    <p:restoredTop sz="94714"/>
  </p:normalViewPr>
  <p:slideViewPr>
    <p:cSldViewPr snapToGrid="0">
      <p:cViewPr varScale="1">
        <p:scale>
          <a:sx n="103" d="100"/>
          <a:sy n="103" d="100"/>
        </p:scale>
        <p:origin x="176" y="816"/>
      </p:cViewPr>
      <p:guideLst>
        <p:guide orient="horz" pos="2412"/>
        <p:guide pos="56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1897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9911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052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64651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01303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80418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68492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73159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cb33ae42cd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cb33ae42cd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cb33ae42cd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cb33ae42cd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1941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08737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cb33ae42cd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cb33ae42cd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1504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7820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7508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5231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7729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4510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6757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2.png"/><Relationship Id="rId3" Type="http://schemas.openxmlformats.org/officeDocument/2006/relationships/image" Target="../media/image31.png"/><Relationship Id="rId7" Type="http://schemas.openxmlformats.org/officeDocument/2006/relationships/image" Target="../media/image17.sv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10.png"/><Relationship Id="rId5" Type="http://schemas.openxmlformats.org/officeDocument/2006/relationships/image" Target="../media/image26.svg"/><Relationship Id="rId10" Type="http://schemas.openxmlformats.org/officeDocument/2006/relationships/image" Target="../media/image3.png"/><Relationship Id="rId4" Type="http://schemas.openxmlformats.org/officeDocument/2006/relationships/image" Target="../media/image25.png"/><Relationship Id="rId9" Type="http://schemas.openxmlformats.org/officeDocument/2006/relationships/image" Target="../media/image2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file/wWlla6tzzeS5lXFpEyldvh/GenomePods?type=design&amp;node-id=0%3A1&amp;mode=design&amp;t=wELG5CfY3CA93NPK-1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ltimagenomics.com/publications-and-resources?filter=Literatur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3" Type="http://schemas.openxmlformats.org/officeDocument/2006/relationships/image" Target="../media/image59.png"/><Relationship Id="rId7" Type="http://schemas.openxmlformats.org/officeDocument/2006/relationships/image" Target="../media/image10.png"/><Relationship Id="rId12" Type="http://schemas.openxmlformats.org/officeDocument/2006/relationships/image" Target="../media/image4.png"/><Relationship Id="rId17" Type="http://schemas.openxmlformats.org/officeDocument/2006/relationships/image" Target="../media/image67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svg"/><Relationship Id="rId11" Type="http://schemas.openxmlformats.org/officeDocument/2006/relationships/image" Target="../media/image17.svg"/><Relationship Id="rId5" Type="http://schemas.openxmlformats.org/officeDocument/2006/relationships/image" Target="../media/image61.png"/><Relationship Id="rId15" Type="http://schemas.openxmlformats.org/officeDocument/2006/relationships/image" Target="../media/image65.svg"/><Relationship Id="rId10" Type="http://schemas.openxmlformats.org/officeDocument/2006/relationships/image" Target="../media/image16.png"/><Relationship Id="rId19" Type="http://schemas.openxmlformats.org/officeDocument/2006/relationships/image" Target="../media/image69.svg"/><Relationship Id="rId4" Type="http://schemas.openxmlformats.org/officeDocument/2006/relationships/image" Target="../media/image60.svg"/><Relationship Id="rId9" Type="http://schemas.openxmlformats.org/officeDocument/2006/relationships/image" Target="../media/image12.png"/><Relationship Id="rId1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jpe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12.png"/><Relationship Id="rId5" Type="http://schemas.openxmlformats.org/officeDocument/2006/relationships/image" Target="../media/image11.svg"/><Relationship Id="rId10" Type="http://schemas.openxmlformats.org/officeDocument/2006/relationships/image" Target="../media/image20.jpeg"/><Relationship Id="rId4" Type="http://schemas.openxmlformats.org/officeDocument/2006/relationships/image" Target="../media/image10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21.png"/><Relationship Id="rId21" Type="http://schemas.openxmlformats.org/officeDocument/2006/relationships/image" Target="../media/image11.svg"/><Relationship Id="rId7" Type="http://schemas.openxmlformats.org/officeDocument/2006/relationships/image" Target="../media/image25.png"/><Relationship Id="rId12" Type="http://schemas.openxmlformats.org/officeDocument/2006/relationships/image" Target="../media/image28.svg"/><Relationship Id="rId17" Type="http://schemas.openxmlformats.org/officeDocument/2006/relationships/image" Target="../media/image33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2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svg"/><Relationship Id="rId11" Type="http://schemas.openxmlformats.org/officeDocument/2006/relationships/image" Target="../media/image27.png"/><Relationship Id="rId5" Type="http://schemas.openxmlformats.org/officeDocument/2006/relationships/image" Target="../media/image23.png"/><Relationship Id="rId15" Type="http://schemas.openxmlformats.org/officeDocument/2006/relationships/image" Target="../media/image31.png"/><Relationship Id="rId23" Type="http://schemas.openxmlformats.org/officeDocument/2006/relationships/image" Target="../media/image36.svg"/><Relationship Id="rId10" Type="http://schemas.openxmlformats.org/officeDocument/2006/relationships/image" Target="../media/image17.svg"/><Relationship Id="rId19" Type="http://schemas.openxmlformats.org/officeDocument/2006/relationships/image" Target="../media/image12.png"/><Relationship Id="rId4" Type="http://schemas.openxmlformats.org/officeDocument/2006/relationships/image" Target="../media/image22.svg"/><Relationship Id="rId9" Type="http://schemas.openxmlformats.org/officeDocument/2006/relationships/image" Target="../media/image16.png"/><Relationship Id="rId14" Type="http://schemas.openxmlformats.org/officeDocument/2006/relationships/image" Target="../media/image30.svg"/><Relationship Id="rId22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21.png"/><Relationship Id="rId21" Type="http://schemas.openxmlformats.org/officeDocument/2006/relationships/image" Target="../media/image11.svg"/><Relationship Id="rId7" Type="http://schemas.openxmlformats.org/officeDocument/2006/relationships/image" Target="../media/image25.png"/><Relationship Id="rId12" Type="http://schemas.openxmlformats.org/officeDocument/2006/relationships/image" Target="../media/image28.svg"/><Relationship Id="rId17" Type="http://schemas.openxmlformats.org/officeDocument/2006/relationships/image" Target="../media/image33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2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svg"/><Relationship Id="rId11" Type="http://schemas.openxmlformats.org/officeDocument/2006/relationships/image" Target="../media/image27.png"/><Relationship Id="rId5" Type="http://schemas.openxmlformats.org/officeDocument/2006/relationships/image" Target="../media/image23.png"/><Relationship Id="rId15" Type="http://schemas.openxmlformats.org/officeDocument/2006/relationships/image" Target="../media/image31.png"/><Relationship Id="rId10" Type="http://schemas.openxmlformats.org/officeDocument/2006/relationships/image" Target="../media/image17.svg"/><Relationship Id="rId19" Type="http://schemas.openxmlformats.org/officeDocument/2006/relationships/image" Target="../media/image12.png"/><Relationship Id="rId4" Type="http://schemas.openxmlformats.org/officeDocument/2006/relationships/image" Target="../media/image22.svg"/><Relationship Id="rId9" Type="http://schemas.openxmlformats.org/officeDocument/2006/relationships/image" Target="../media/image16.png"/><Relationship Id="rId14" Type="http://schemas.openxmlformats.org/officeDocument/2006/relationships/image" Target="../media/image3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6.png"/><Relationship Id="rId18" Type="http://schemas.openxmlformats.org/officeDocument/2006/relationships/image" Target="../media/image28.svg"/><Relationship Id="rId26" Type="http://schemas.openxmlformats.org/officeDocument/2006/relationships/image" Target="../media/image49.png"/><Relationship Id="rId3" Type="http://schemas.openxmlformats.org/officeDocument/2006/relationships/image" Target="../media/image40.png"/><Relationship Id="rId21" Type="http://schemas.openxmlformats.org/officeDocument/2006/relationships/image" Target="../media/image31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17" Type="http://schemas.openxmlformats.org/officeDocument/2006/relationships/image" Target="../media/image27.png"/><Relationship Id="rId25" Type="http://schemas.openxmlformats.org/officeDocument/2006/relationships/image" Target="../media/image48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2.svg"/><Relationship Id="rId20" Type="http://schemas.openxmlformats.org/officeDocument/2006/relationships/image" Target="../media/image44.svg"/><Relationship Id="rId29" Type="http://schemas.openxmlformats.org/officeDocument/2006/relationships/image" Target="../media/image52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25.png"/><Relationship Id="rId24" Type="http://schemas.openxmlformats.org/officeDocument/2006/relationships/image" Target="../media/image47.png"/><Relationship Id="rId5" Type="http://schemas.openxmlformats.org/officeDocument/2006/relationships/image" Target="../media/image11.svg"/><Relationship Id="rId15" Type="http://schemas.openxmlformats.org/officeDocument/2006/relationships/image" Target="../media/image41.png"/><Relationship Id="rId23" Type="http://schemas.openxmlformats.org/officeDocument/2006/relationships/image" Target="../media/image46.svg"/><Relationship Id="rId28" Type="http://schemas.openxmlformats.org/officeDocument/2006/relationships/image" Target="../media/image51.png"/><Relationship Id="rId10" Type="http://schemas.openxmlformats.org/officeDocument/2006/relationships/image" Target="../media/image24.svg"/><Relationship Id="rId19" Type="http://schemas.openxmlformats.org/officeDocument/2006/relationships/image" Target="../media/image43.png"/><Relationship Id="rId4" Type="http://schemas.openxmlformats.org/officeDocument/2006/relationships/image" Target="../media/image10.png"/><Relationship Id="rId9" Type="http://schemas.openxmlformats.org/officeDocument/2006/relationships/image" Target="../media/image23.png"/><Relationship Id="rId14" Type="http://schemas.openxmlformats.org/officeDocument/2006/relationships/image" Target="../media/image17.svg"/><Relationship Id="rId22" Type="http://schemas.openxmlformats.org/officeDocument/2006/relationships/image" Target="../media/image45.png"/><Relationship Id="rId27" Type="http://schemas.openxmlformats.org/officeDocument/2006/relationships/image" Target="../media/image5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B74EEE0-4861-3775-9BE6-548BE788041A}"/>
              </a:ext>
            </a:extLst>
          </p:cNvPr>
          <p:cNvSpPr/>
          <p:nvPr/>
        </p:nvSpPr>
        <p:spPr>
          <a:xfrm>
            <a:off x="81060" y="4685700"/>
            <a:ext cx="1333959" cy="400110"/>
          </a:xfrm>
          <a:prstGeom prst="roundRect">
            <a:avLst/>
          </a:prstGeom>
          <a:solidFill>
            <a:srgbClr val="161616">
              <a:alpha val="9451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919DE48-3BF2-0BF0-CFA4-C7806A51FC06}"/>
              </a:ext>
            </a:extLst>
          </p:cNvPr>
          <p:cNvSpPr/>
          <p:nvPr/>
        </p:nvSpPr>
        <p:spPr>
          <a:xfrm>
            <a:off x="8115256" y="4685700"/>
            <a:ext cx="970966" cy="400110"/>
          </a:xfrm>
          <a:prstGeom prst="roundRect">
            <a:avLst/>
          </a:prstGeom>
          <a:solidFill>
            <a:srgbClr val="161616">
              <a:alpha val="9451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ED104B2-6F98-85A2-5D99-A2805580E6AB}"/>
              </a:ext>
            </a:extLst>
          </p:cNvPr>
          <p:cNvSpPr/>
          <p:nvPr/>
        </p:nvSpPr>
        <p:spPr>
          <a:xfrm>
            <a:off x="63608" y="186823"/>
            <a:ext cx="4359304" cy="2510247"/>
          </a:xfrm>
          <a:prstGeom prst="roundRect">
            <a:avLst/>
          </a:prstGeom>
          <a:solidFill>
            <a:srgbClr val="161616">
              <a:alpha val="94510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74320" y="4685700"/>
            <a:ext cx="141502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  <a:latin typeface="KoHo" pitchFamily="2" charset="-34"/>
                <a:cs typeface="KoHo" pitchFamily="2" charset="-34"/>
              </a:rPr>
              <a:t>Elias Crum</a:t>
            </a:r>
            <a:endParaRPr sz="2000" dirty="0">
              <a:solidFill>
                <a:schemeClr val="tx1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3343FF-827E-035B-4499-6B58C55A87EE}"/>
              </a:ext>
            </a:extLst>
          </p:cNvPr>
          <p:cNvSpPr txBox="1"/>
          <p:nvPr/>
        </p:nvSpPr>
        <p:spPr>
          <a:xfrm>
            <a:off x="300159" y="426283"/>
            <a:ext cx="41227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tx1"/>
                </a:solidFill>
                <a:effectLst>
                  <a:outerShdw blurRad="50800" dist="12700" dir="5400000" algn="ctr" rotWithShape="0">
                    <a:schemeClr val="tx1"/>
                  </a:outerShdw>
                </a:effectLst>
                <a:latin typeface="KoHo" pitchFamily="2" charset="-34"/>
                <a:cs typeface="KoHo" pitchFamily="2" charset="-34"/>
              </a:rPr>
              <a:t>Genome Pods </a:t>
            </a:r>
          </a:p>
          <a:p>
            <a:r>
              <a:rPr lang="en-US" sz="4200" dirty="0">
                <a:solidFill>
                  <a:schemeClr val="tx1"/>
                </a:solidFill>
                <a:effectLst>
                  <a:outerShdw blurRad="50800" dist="12700" dir="5400000" algn="ctr" rotWithShape="0">
                    <a:schemeClr val="tx1"/>
                  </a:outerShdw>
                </a:effectLst>
                <a:latin typeface="KoHo" pitchFamily="2" charset="-34"/>
                <a:cs typeface="KoHo" pitchFamily="2" charset="-34"/>
              </a:rPr>
              <a:t>for </a:t>
            </a:r>
          </a:p>
          <a:p>
            <a:r>
              <a:rPr lang="en-US" sz="4200" dirty="0">
                <a:solidFill>
                  <a:schemeClr val="tx1"/>
                </a:solidFill>
                <a:effectLst>
                  <a:outerShdw blurRad="50800" dist="12700" dir="5400000" algn="ctr" rotWithShape="0">
                    <a:schemeClr val="tx1"/>
                  </a:outerShdw>
                </a:effectLst>
                <a:latin typeface="KoHo" pitchFamily="2" charset="-34"/>
                <a:cs typeface="KoHo" pitchFamily="2" charset="-34"/>
              </a:rPr>
              <a:t>Clinical Practice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041A6A-1535-48CB-B6C0-FA87A134AB96}"/>
              </a:ext>
            </a:extLst>
          </p:cNvPr>
          <p:cNvSpPr txBox="1"/>
          <p:nvPr/>
        </p:nvSpPr>
        <p:spPr>
          <a:xfrm>
            <a:off x="8131797" y="4658925"/>
            <a:ext cx="937883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dirty="0" err="1">
                <a:solidFill>
                  <a:schemeClr val="tx1"/>
                </a:solidFill>
              </a:rPr>
              <a:t>vito.be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24" name="Picture 2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D722754-C3E1-C7B8-65FB-E06DF3A8F67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264972" y="3757473"/>
            <a:ext cx="1497458" cy="1157127"/>
          </a:xfrm>
          <a:prstGeom prst="rect">
            <a:avLst/>
          </a:prstGeom>
        </p:spPr>
      </p:pic>
      <p:pic>
        <p:nvPicPr>
          <p:cNvPr id="35" name="Picture 34" descr="A hexagon with a dna strand&#10;&#10;Description automatically generated">
            <a:extLst>
              <a:ext uri="{FF2B5EF4-FFF2-40B4-BE49-F238E27FC236}">
                <a16:creationId xmlns:a16="http://schemas.microsoft.com/office/drawing/2014/main" id="{6F3F286C-0A76-AB48-ED97-641A09DA39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3426" t="9010" r="-6398" b="18968"/>
          <a:stretch/>
        </p:blipFill>
        <p:spPr>
          <a:xfrm>
            <a:off x="7868093" y="84464"/>
            <a:ext cx="1275908" cy="10744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0" y="0"/>
            <a:ext cx="7699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Solid Technology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4321D9-F81C-B7FD-EE7F-A335BED6ED67}"/>
              </a:ext>
            </a:extLst>
          </p:cNvPr>
          <p:cNvSpPr txBox="1"/>
          <p:nvPr/>
        </p:nvSpPr>
        <p:spPr>
          <a:xfrm>
            <a:off x="467405" y="1878989"/>
            <a:ext cx="7518816" cy="2796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Easier sharing (web-facilitated)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Granular privacy controls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Direct patient data access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Data representation flexibility (RDF)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Possibility of data-linking and querying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>
            <a:off x="91440" y="587926"/>
            <a:ext cx="3055172" cy="0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0F411D-34BF-00EB-3250-6FDA6DD1F777}"/>
              </a:ext>
            </a:extLst>
          </p:cNvPr>
          <p:cNvSpPr txBox="1"/>
          <p:nvPr/>
        </p:nvSpPr>
        <p:spPr>
          <a:xfrm>
            <a:off x="97026" y="925765"/>
            <a:ext cx="8259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Does not solve ALL problems, but offers an environment where improvements are possible 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BAB1F9-D6C4-AACC-431C-9C1FF0CDCDBC}"/>
              </a:ext>
            </a:extLst>
          </p:cNvPr>
          <p:cNvSpPr txBox="1"/>
          <p:nvPr/>
        </p:nvSpPr>
        <p:spPr>
          <a:xfrm>
            <a:off x="8206117" y="4804946"/>
            <a:ext cx="937883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dirty="0" err="1">
                <a:solidFill>
                  <a:srgbClr val="161616"/>
                </a:solidFill>
              </a:rPr>
              <a:t>vito.be</a:t>
            </a:r>
            <a:endParaRPr lang="en-US" sz="1600" dirty="0">
              <a:solidFill>
                <a:srgbClr val="161616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020A67-0501-7649-3056-E7E5EFEC8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117" y="0"/>
            <a:ext cx="916077" cy="83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5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0" y="0"/>
            <a:ext cx="7699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Disclaimer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>
            <a:off x="91440" y="587926"/>
            <a:ext cx="1986013" cy="0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0F411D-34BF-00EB-3250-6FDA6DD1F777}"/>
              </a:ext>
            </a:extLst>
          </p:cNvPr>
          <p:cNvSpPr txBox="1"/>
          <p:nvPr/>
        </p:nvSpPr>
        <p:spPr>
          <a:xfrm>
            <a:off x="754563" y="895108"/>
            <a:ext cx="6944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The Genome Pods project is a </a:t>
            </a:r>
            <a:r>
              <a:rPr lang="en" sz="24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RESEARCH</a:t>
            </a:r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 project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463042-FB5D-DD5A-F25D-AF1A86E62671}"/>
              </a:ext>
            </a:extLst>
          </p:cNvPr>
          <p:cNvSpPr txBox="1"/>
          <p:nvPr/>
        </p:nvSpPr>
        <p:spPr>
          <a:xfrm>
            <a:off x="754565" y="1793122"/>
            <a:ext cx="5189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It aims to develop a </a:t>
            </a:r>
            <a:r>
              <a:rPr lang="en" sz="24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proof-of-concept</a:t>
            </a:r>
            <a:endParaRPr lang="en-US" sz="2400" b="1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24B22-1F3B-0630-4DE5-40F302C350F8}"/>
              </a:ext>
            </a:extLst>
          </p:cNvPr>
          <p:cNvSpPr txBox="1"/>
          <p:nvPr/>
        </p:nvSpPr>
        <p:spPr>
          <a:xfrm>
            <a:off x="1084446" y="2838450"/>
            <a:ext cx="69446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Genomic data storage in Solid Pods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Granular privacy controls of genomic data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Genomic data representation in RDF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Data-linking potential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Data querying potential (within and across pods)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BDACAD-E70F-2D2B-6964-E38515176C32}"/>
              </a:ext>
            </a:extLst>
          </p:cNvPr>
          <p:cNvSpPr txBox="1"/>
          <p:nvPr/>
        </p:nvSpPr>
        <p:spPr>
          <a:xfrm>
            <a:off x="8206117" y="4743390"/>
            <a:ext cx="937883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dirty="0" err="1">
                <a:solidFill>
                  <a:srgbClr val="161616"/>
                </a:solidFill>
              </a:rPr>
              <a:t>vito.be</a:t>
            </a:r>
            <a:endParaRPr lang="en-US" sz="2000" dirty="0">
              <a:solidFill>
                <a:srgbClr val="16161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2D09A2-0188-9604-A3A1-A46DF4FBBE64}"/>
              </a:ext>
            </a:extLst>
          </p:cNvPr>
          <p:cNvSpPr txBox="1"/>
          <p:nvPr/>
        </p:nvSpPr>
        <p:spPr>
          <a:xfrm>
            <a:off x="1084445" y="2229471"/>
            <a:ext cx="5465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Framework</a:t>
            </a:r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 and </a:t>
            </a:r>
            <a:r>
              <a:rPr lang="en" sz="24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Web Application</a:t>
            </a:r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 for:</a:t>
            </a:r>
            <a:endParaRPr lang="en-US" sz="2400" b="1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9723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 build="p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0" y="0"/>
            <a:ext cx="4762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Implementation Specifics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 flipV="1">
            <a:off x="91440" y="584775"/>
            <a:ext cx="4480560" cy="3151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ABDACAD-E70F-2D2B-6964-E38515176C32}"/>
              </a:ext>
            </a:extLst>
          </p:cNvPr>
          <p:cNvSpPr txBox="1"/>
          <p:nvPr/>
        </p:nvSpPr>
        <p:spPr>
          <a:xfrm>
            <a:off x="8206117" y="4743390"/>
            <a:ext cx="937883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dirty="0" err="1">
                <a:solidFill>
                  <a:srgbClr val="161616"/>
                </a:solidFill>
              </a:rPr>
              <a:t>vito.be</a:t>
            </a:r>
            <a:endParaRPr lang="en-US" sz="2000" dirty="0">
              <a:solidFill>
                <a:srgbClr val="161616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5217132-6130-8A75-000D-7FC0D1612880}"/>
              </a:ext>
            </a:extLst>
          </p:cNvPr>
          <p:cNvGrpSpPr/>
          <p:nvPr/>
        </p:nvGrpSpPr>
        <p:grpSpPr>
          <a:xfrm>
            <a:off x="42001" y="956540"/>
            <a:ext cx="9101999" cy="483751"/>
            <a:chOff x="42001" y="956540"/>
            <a:chExt cx="9101999" cy="48375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30F411D-34BF-00EB-3250-6FDA6DD1F777}"/>
                </a:ext>
              </a:extLst>
            </p:cNvPr>
            <p:cNvSpPr txBox="1"/>
            <p:nvPr/>
          </p:nvSpPr>
          <p:spPr>
            <a:xfrm>
              <a:off x="42001" y="956540"/>
              <a:ext cx="28154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Solid pod instances</a:t>
              </a:r>
              <a:endPara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07D8DD-F39E-BC28-CB09-922FA7ED45EB}"/>
                </a:ext>
              </a:extLst>
            </p:cNvPr>
            <p:cNvSpPr txBox="1"/>
            <p:nvPr/>
          </p:nvSpPr>
          <p:spPr>
            <a:xfrm>
              <a:off x="5608476" y="978626"/>
              <a:ext cx="35355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Community Solid Server</a:t>
              </a:r>
              <a:r>
                <a:rPr lang="en" sz="2400" baseline="300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3</a:t>
              </a:r>
              <a:endParaRPr lang="en-US" sz="2400" baseline="300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FDC1D8A-7389-C258-693C-B420B573AF78}"/>
                </a:ext>
              </a:extLst>
            </p:cNvPr>
            <p:cNvCxnSpPr>
              <a:stCxn id="3" idx="3"/>
              <a:endCxn id="8" idx="1"/>
            </p:cNvCxnSpPr>
            <p:nvPr/>
          </p:nvCxnSpPr>
          <p:spPr>
            <a:xfrm>
              <a:off x="2857500" y="1187373"/>
              <a:ext cx="2750976" cy="22086"/>
            </a:xfrm>
            <a:prstGeom prst="straightConnector1">
              <a:avLst/>
            </a:prstGeom>
            <a:ln w="38100">
              <a:solidFill>
                <a:schemeClr val="bg1">
                  <a:lumMod val="1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6C4AD05-06EF-5708-48CF-72CDA569B6B9}"/>
              </a:ext>
            </a:extLst>
          </p:cNvPr>
          <p:cNvGrpSpPr/>
          <p:nvPr/>
        </p:nvGrpSpPr>
        <p:grpSpPr>
          <a:xfrm>
            <a:off x="42001" y="1665901"/>
            <a:ext cx="9101999" cy="461666"/>
            <a:chOff x="42001" y="1666661"/>
            <a:chExt cx="9101999" cy="46166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CD870D-15F8-A06D-64E0-66907E7733AD}"/>
                </a:ext>
              </a:extLst>
            </p:cNvPr>
            <p:cNvSpPr txBox="1"/>
            <p:nvPr/>
          </p:nvSpPr>
          <p:spPr>
            <a:xfrm>
              <a:off x="42001" y="1666662"/>
              <a:ext cx="2129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Genomic Data</a:t>
              </a:r>
              <a:endPara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3ABF31D-8E79-FA80-3351-9CDB08B0825B}"/>
                </a:ext>
              </a:extLst>
            </p:cNvPr>
            <p:cNvSpPr txBox="1"/>
            <p:nvPr/>
          </p:nvSpPr>
          <p:spPr>
            <a:xfrm>
              <a:off x="5168900" y="1666661"/>
              <a:ext cx="3975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Publicly available </a:t>
              </a:r>
              <a:r>
                <a:rPr lang="en" sz="2400" i="1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VCF</a:t>
              </a:r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 data</a:t>
              </a:r>
              <a:r>
                <a:rPr lang="en" sz="2400" baseline="300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4</a:t>
              </a:r>
              <a:endParaRPr lang="en-US" sz="2400" baseline="300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3D5B35C-2A0B-15BA-E99F-6D25ADF1B796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 flipV="1">
              <a:off x="2171701" y="1897494"/>
              <a:ext cx="2997199" cy="1"/>
            </a:xfrm>
            <a:prstGeom prst="straightConnector1">
              <a:avLst/>
            </a:prstGeom>
            <a:ln w="38100">
              <a:solidFill>
                <a:schemeClr val="bg1">
                  <a:lumMod val="1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D24EEEC-62FD-574C-BE94-DE6D6D8D902B}"/>
              </a:ext>
            </a:extLst>
          </p:cNvPr>
          <p:cNvGrpSpPr/>
          <p:nvPr/>
        </p:nvGrpSpPr>
        <p:grpSpPr>
          <a:xfrm>
            <a:off x="42001" y="2300010"/>
            <a:ext cx="9101999" cy="461666"/>
            <a:chOff x="42001" y="2337876"/>
            <a:chExt cx="9101999" cy="4616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E37361-B755-45D8-1E68-DD02EC6D4B10}"/>
                </a:ext>
              </a:extLst>
            </p:cNvPr>
            <p:cNvSpPr txBox="1"/>
            <p:nvPr/>
          </p:nvSpPr>
          <p:spPr>
            <a:xfrm>
              <a:off x="42001" y="2337876"/>
              <a:ext cx="23977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RDF Conversion</a:t>
              </a:r>
              <a:endPara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C3F23DD-049D-5515-6E23-1DD533078A62}"/>
                </a:ext>
              </a:extLst>
            </p:cNvPr>
            <p:cNvSpPr txBox="1"/>
            <p:nvPr/>
          </p:nvSpPr>
          <p:spPr>
            <a:xfrm>
              <a:off x="4178300" y="2337877"/>
              <a:ext cx="4965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Aim to use SPHN RDF vocabulary</a:t>
              </a:r>
              <a:r>
                <a:rPr lang="en" sz="2400" baseline="300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5</a:t>
              </a:r>
              <a:endParaRPr lang="en-US" sz="2400" baseline="300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4AB763C-6218-9E11-3701-D49CEB87FADE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>
              <a:off x="2439761" y="2568709"/>
              <a:ext cx="1738539" cy="1"/>
            </a:xfrm>
            <a:prstGeom prst="straightConnector1">
              <a:avLst/>
            </a:prstGeom>
            <a:ln w="38100">
              <a:solidFill>
                <a:schemeClr val="bg1">
                  <a:lumMod val="1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15FDB53-96DF-95DB-9A6D-CEB0114C73CA}"/>
              </a:ext>
            </a:extLst>
          </p:cNvPr>
          <p:cNvGrpSpPr/>
          <p:nvPr/>
        </p:nvGrpSpPr>
        <p:grpSpPr>
          <a:xfrm>
            <a:off x="38275" y="3040452"/>
            <a:ext cx="9094942" cy="830997"/>
            <a:chOff x="38275" y="3047999"/>
            <a:chExt cx="9094942" cy="83099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F14BC3-5B9E-0B97-BB2F-F3F9F5A555D5}"/>
                </a:ext>
              </a:extLst>
            </p:cNvPr>
            <p:cNvSpPr txBox="1"/>
            <p:nvPr/>
          </p:nvSpPr>
          <p:spPr>
            <a:xfrm>
              <a:off x="38275" y="3047999"/>
              <a:ext cx="1902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Data-linking</a:t>
              </a:r>
              <a:endPara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F7C3C1-352B-A67E-C8A1-30F17A3CCF8E}"/>
                </a:ext>
              </a:extLst>
            </p:cNvPr>
            <p:cNvSpPr txBox="1"/>
            <p:nvPr/>
          </p:nvSpPr>
          <p:spPr>
            <a:xfrm>
              <a:off x="4762500" y="3047999"/>
              <a:ext cx="43707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Actively exploring ontologies / methodologies</a:t>
              </a:r>
              <a:endPara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039B173-FE86-5EA1-1AF7-190100FD5558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1940735" y="3278832"/>
              <a:ext cx="2768600" cy="16007"/>
            </a:xfrm>
            <a:prstGeom prst="straightConnector1">
              <a:avLst/>
            </a:prstGeom>
            <a:ln w="38100">
              <a:solidFill>
                <a:schemeClr val="bg1">
                  <a:lumMod val="1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BC9F577-C395-0580-D36B-9F39B8D95CEF}"/>
              </a:ext>
            </a:extLst>
          </p:cNvPr>
          <p:cNvGrpSpPr/>
          <p:nvPr/>
        </p:nvGrpSpPr>
        <p:grpSpPr>
          <a:xfrm>
            <a:off x="38275" y="4097060"/>
            <a:ext cx="9112886" cy="461665"/>
            <a:chOff x="38275" y="4097060"/>
            <a:chExt cx="9112886" cy="46166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D5052C9-51A0-A018-BA4C-E2FE8536D42F}"/>
                </a:ext>
              </a:extLst>
            </p:cNvPr>
            <p:cNvSpPr txBox="1"/>
            <p:nvPr/>
          </p:nvSpPr>
          <p:spPr>
            <a:xfrm>
              <a:off x="38275" y="4097060"/>
              <a:ext cx="2258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Data Querying</a:t>
              </a:r>
              <a:endPara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ECFFF55-E026-E2FD-DB71-B2629F447C5D}"/>
                </a:ext>
              </a:extLst>
            </p:cNvPr>
            <p:cNvSpPr txBox="1"/>
            <p:nvPr/>
          </p:nvSpPr>
          <p:spPr>
            <a:xfrm>
              <a:off x="4921101" y="4097060"/>
              <a:ext cx="423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Custom instance of Comunica</a:t>
              </a:r>
              <a:r>
                <a:rPr lang="en" sz="2400" baseline="300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6</a:t>
              </a:r>
              <a:endParaRPr lang="en-US" sz="2400" baseline="300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4A13BC8-2455-80AC-520B-AC0C15B1D98F}"/>
                </a:ext>
              </a:extLst>
            </p:cNvPr>
            <p:cNvCxnSpPr>
              <a:cxnSpLocks/>
            </p:cNvCxnSpPr>
            <p:nvPr/>
          </p:nvCxnSpPr>
          <p:spPr>
            <a:xfrm>
              <a:off x="2253803" y="4327893"/>
              <a:ext cx="2624766" cy="0"/>
            </a:xfrm>
            <a:prstGeom prst="straightConnector1">
              <a:avLst/>
            </a:prstGeom>
            <a:ln w="38100">
              <a:solidFill>
                <a:schemeClr val="bg1">
                  <a:lumMod val="1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SPHN - Swiss Personalized Health Network (SPHN)">
            <a:extLst>
              <a:ext uri="{FF2B5EF4-FFF2-40B4-BE49-F238E27FC236}">
                <a16:creationId xmlns:a16="http://schemas.microsoft.com/office/drawing/2014/main" id="{440720BA-E7FF-53DF-0258-BB1A17ABF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784" y="223947"/>
            <a:ext cx="625449" cy="48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unica – A knowledge graph querying framework">
            <a:extLst>
              <a:ext uri="{FF2B5EF4-FFF2-40B4-BE49-F238E27FC236}">
                <a16:creationId xmlns:a16="http://schemas.microsoft.com/office/drawing/2014/main" id="{3A09DF69-9633-0A8E-CE23-9EA1DB91E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734" y="115132"/>
            <a:ext cx="756726" cy="75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83A28E2-E86D-F687-FB4B-3DBEEF743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400" y="70610"/>
            <a:ext cx="868883" cy="79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1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0" y="0"/>
            <a:ext cx="3390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Clinical Example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4321D9-F81C-B7FD-EE7F-A335BED6ED67}"/>
              </a:ext>
            </a:extLst>
          </p:cNvPr>
          <p:cNvSpPr txBox="1"/>
          <p:nvPr/>
        </p:nvSpPr>
        <p:spPr>
          <a:xfrm>
            <a:off x="-13031" y="775034"/>
            <a:ext cx="4765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A patient is hospitalized with DVT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 flipV="1">
            <a:off x="91440" y="584775"/>
            <a:ext cx="3020060" cy="3151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CF23C45-F5C4-0A42-F8A5-EAED3D56C9BF}"/>
              </a:ext>
            </a:extLst>
          </p:cNvPr>
          <p:cNvSpPr txBox="1"/>
          <p:nvPr/>
        </p:nvSpPr>
        <p:spPr>
          <a:xfrm>
            <a:off x="33194" y="2183251"/>
            <a:ext cx="46017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The physician has just received a pharmacogenomic screening  </a:t>
            </a:r>
          </a:p>
          <a:p>
            <a:r>
              <a:rPr lang="en" sz="16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(produced with the patient’s VCF file)</a:t>
            </a:r>
            <a:endParaRPr lang="en-US" sz="16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815B4-7ABF-5D8E-902B-4012DBC234D3}"/>
              </a:ext>
            </a:extLst>
          </p:cNvPr>
          <p:cNvSpPr txBox="1"/>
          <p:nvPr/>
        </p:nvSpPr>
        <p:spPr>
          <a:xfrm>
            <a:off x="0" y="1169550"/>
            <a:ext cx="4601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6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(DVT usually merits the perscription of Warfarin)</a:t>
            </a:r>
            <a:endParaRPr lang="en-US" sz="16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D88475-A9ED-164F-2D84-75AC5EC17DCD}"/>
              </a:ext>
            </a:extLst>
          </p:cNvPr>
          <p:cNvSpPr txBox="1"/>
          <p:nvPr/>
        </p:nvSpPr>
        <p:spPr>
          <a:xfrm>
            <a:off x="33194" y="3912393"/>
            <a:ext cx="4964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The physician uploads the test results to the patient’s genome pod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184856-F2E0-CEA3-7A30-48DE6A325460}"/>
              </a:ext>
            </a:extLst>
          </p:cNvPr>
          <p:cNvSpPr txBox="1"/>
          <p:nvPr/>
        </p:nvSpPr>
        <p:spPr>
          <a:xfrm>
            <a:off x="4998037" y="985156"/>
            <a:ext cx="40753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The physician makes the test results visible to the patient’s primary care physician </a:t>
            </a:r>
          </a:p>
          <a:p>
            <a:r>
              <a:rPr lang="en" sz="16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(out of network)</a:t>
            </a:r>
            <a:endParaRPr lang="en-US" sz="16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50EED7-ECBF-DBEA-5A92-DBF10B77414C}"/>
              </a:ext>
            </a:extLst>
          </p:cNvPr>
          <p:cNvSpPr txBox="1"/>
          <p:nvPr/>
        </p:nvSpPr>
        <p:spPr>
          <a:xfrm>
            <a:off x="4823341" y="3047822"/>
            <a:ext cx="43206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The physician queries his other patients for the same genotype </a:t>
            </a:r>
          </a:p>
          <a:p>
            <a:r>
              <a:rPr lang="en" sz="16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(for additional dosing precedent)</a:t>
            </a:r>
            <a:endParaRPr lang="en-US" sz="16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870C39-9E2F-E4A7-8967-67EDCF359714}"/>
              </a:ext>
            </a:extLst>
          </p:cNvPr>
          <p:cNvSpPr txBox="1"/>
          <p:nvPr/>
        </p:nvSpPr>
        <p:spPr>
          <a:xfrm>
            <a:off x="8206117" y="4743390"/>
            <a:ext cx="937883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dirty="0" err="1">
                <a:solidFill>
                  <a:srgbClr val="161616"/>
                </a:solidFill>
              </a:rPr>
              <a:t>vito.be</a:t>
            </a:r>
            <a:endParaRPr lang="en-US" sz="2000" dirty="0">
              <a:solidFill>
                <a:srgbClr val="16161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88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" grpId="0"/>
      <p:bldP spid="6" grpId="0"/>
      <p:bldP spid="2" grpId="0"/>
      <p:bldP spid="3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0" y="0"/>
            <a:ext cx="3466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Example Workflow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>
            <a:off x="91440" y="587926"/>
            <a:ext cx="3257816" cy="0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F5C0451-0D1B-DFEA-5CB1-6F0AE2A0742A}"/>
              </a:ext>
            </a:extLst>
          </p:cNvPr>
          <p:cNvSpPr txBox="1"/>
          <p:nvPr/>
        </p:nvSpPr>
        <p:spPr>
          <a:xfrm>
            <a:off x="8206117" y="4743390"/>
            <a:ext cx="937883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dirty="0" err="1">
                <a:solidFill>
                  <a:srgbClr val="161616"/>
                </a:solidFill>
              </a:rPr>
              <a:t>vito.be</a:t>
            </a:r>
            <a:endParaRPr lang="en-US" sz="2000" dirty="0">
              <a:solidFill>
                <a:srgbClr val="161616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8CF1C14-9538-C1BD-55C7-D0FB196FEC2A}"/>
              </a:ext>
            </a:extLst>
          </p:cNvPr>
          <p:cNvGrpSpPr/>
          <p:nvPr/>
        </p:nvGrpSpPr>
        <p:grpSpPr>
          <a:xfrm>
            <a:off x="0" y="943092"/>
            <a:ext cx="1908954" cy="1133358"/>
            <a:chOff x="0" y="943092"/>
            <a:chExt cx="1908954" cy="113335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D2FD896-7833-931E-E209-7E19F5B76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9429" y="943092"/>
              <a:ext cx="730096" cy="73009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9B5ED1-F909-1BE8-1C34-7AA2AFC058E3}"/>
                </a:ext>
              </a:extLst>
            </p:cNvPr>
            <p:cNvSpPr txBox="1"/>
            <p:nvPr/>
          </p:nvSpPr>
          <p:spPr>
            <a:xfrm>
              <a:off x="0" y="1676340"/>
              <a:ext cx="19089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Provider Login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7303EE-43FA-2219-A787-76F7BE8748CA}"/>
              </a:ext>
            </a:extLst>
          </p:cNvPr>
          <p:cNvCxnSpPr>
            <a:cxnSpLocks/>
          </p:cNvCxnSpPr>
          <p:nvPr/>
        </p:nvCxnSpPr>
        <p:spPr>
          <a:xfrm>
            <a:off x="1826409" y="1409663"/>
            <a:ext cx="787400" cy="0"/>
          </a:xfrm>
          <a:prstGeom prst="straightConnector1">
            <a:avLst/>
          </a:prstGeom>
          <a:ln w="38100">
            <a:solidFill>
              <a:schemeClr val="bg1">
                <a:lumMod val="1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B2BA3EF-CF34-D8EF-72C8-E889F97B4E09}"/>
              </a:ext>
            </a:extLst>
          </p:cNvPr>
          <p:cNvCxnSpPr>
            <a:cxnSpLocks/>
          </p:cNvCxnSpPr>
          <p:nvPr/>
        </p:nvCxnSpPr>
        <p:spPr>
          <a:xfrm>
            <a:off x="4762500" y="1409663"/>
            <a:ext cx="787400" cy="0"/>
          </a:xfrm>
          <a:prstGeom prst="straightConnector1">
            <a:avLst/>
          </a:prstGeom>
          <a:ln w="38100">
            <a:solidFill>
              <a:schemeClr val="bg1">
                <a:lumMod val="1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265D524-E858-D32E-A84C-37EAB0886D82}"/>
              </a:ext>
            </a:extLst>
          </p:cNvPr>
          <p:cNvGrpSpPr/>
          <p:nvPr/>
        </p:nvGrpSpPr>
        <p:grpSpPr>
          <a:xfrm>
            <a:off x="5907567" y="3373265"/>
            <a:ext cx="2154406" cy="475824"/>
            <a:chOff x="5352007" y="3517365"/>
            <a:chExt cx="2154406" cy="475824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7605091-482D-90BA-6B70-048AAABF438B}"/>
                </a:ext>
              </a:extLst>
            </p:cNvPr>
            <p:cNvCxnSpPr>
              <a:cxnSpLocks/>
            </p:cNvCxnSpPr>
            <p:nvPr/>
          </p:nvCxnSpPr>
          <p:spPr>
            <a:xfrm>
              <a:off x="7492160" y="3517365"/>
              <a:ext cx="0" cy="475824"/>
            </a:xfrm>
            <a:prstGeom prst="straightConnector1">
              <a:avLst/>
            </a:prstGeom>
            <a:ln w="38100">
              <a:solidFill>
                <a:schemeClr val="bg1">
                  <a:lumMod val="1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3EFBB5B-13BB-10B2-D4B8-E0E31C1D06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2007" y="3977361"/>
              <a:ext cx="2154406" cy="0"/>
            </a:xfrm>
            <a:prstGeom prst="straightConnector1">
              <a:avLst/>
            </a:prstGeom>
            <a:ln w="38100">
              <a:solidFill>
                <a:schemeClr val="bg1">
                  <a:lumMod val="1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91EA92A-D29E-23BC-2358-2B2F05DEAF55}"/>
              </a:ext>
            </a:extLst>
          </p:cNvPr>
          <p:cNvCxnSpPr>
            <a:cxnSpLocks/>
          </p:cNvCxnSpPr>
          <p:nvPr/>
        </p:nvCxnSpPr>
        <p:spPr>
          <a:xfrm flipH="1">
            <a:off x="2220109" y="3836197"/>
            <a:ext cx="776459" cy="0"/>
          </a:xfrm>
          <a:prstGeom prst="straightConnector1">
            <a:avLst/>
          </a:prstGeom>
          <a:ln w="38100">
            <a:solidFill>
              <a:schemeClr val="bg1">
                <a:lumMod val="1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1B6C9E5-544A-BF41-DAAE-5E3B4014FA14}"/>
              </a:ext>
            </a:extLst>
          </p:cNvPr>
          <p:cNvGrpSpPr/>
          <p:nvPr/>
        </p:nvGrpSpPr>
        <p:grpSpPr>
          <a:xfrm>
            <a:off x="-140368" y="3318744"/>
            <a:ext cx="2558724" cy="1271558"/>
            <a:chOff x="-140368" y="3318744"/>
            <a:chExt cx="2558724" cy="127155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DC11BD9-B0B5-BCAA-600D-771973623C0B}"/>
                </a:ext>
              </a:extLst>
            </p:cNvPr>
            <p:cNvSpPr txBox="1"/>
            <p:nvPr/>
          </p:nvSpPr>
          <p:spPr>
            <a:xfrm>
              <a:off x="-140368" y="3882416"/>
              <a:ext cx="25587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Query for other patient test results</a:t>
              </a:r>
            </a:p>
          </p:txBody>
        </p:sp>
        <p:pic>
          <p:nvPicPr>
            <p:cNvPr id="28" name="Graphic 27" descr="Magnifying glass with solid fill">
              <a:extLst>
                <a:ext uri="{FF2B5EF4-FFF2-40B4-BE49-F238E27FC236}">
                  <a16:creationId xmlns:a16="http://schemas.microsoft.com/office/drawing/2014/main" id="{5140D801-27C2-A931-9397-E9EF9636D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5912" y="3318744"/>
              <a:ext cx="566165" cy="566165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37B786B-FF39-3427-3C5C-35852D5B9C23}"/>
              </a:ext>
            </a:extLst>
          </p:cNvPr>
          <p:cNvGrpSpPr/>
          <p:nvPr/>
        </p:nvGrpSpPr>
        <p:grpSpPr>
          <a:xfrm>
            <a:off x="3187010" y="3245804"/>
            <a:ext cx="2558724" cy="1344498"/>
            <a:chOff x="3187010" y="3245804"/>
            <a:chExt cx="2558724" cy="134449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720A79-AAF1-53F0-48C0-B1BDE845AC26}"/>
                </a:ext>
              </a:extLst>
            </p:cNvPr>
            <p:cNvSpPr txBox="1"/>
            <p:nvPr/>
          </p:nvSpPr>
          <p:spPr>
            <a:xfrm>
              <a:off x="3187010" y="3882416"/>
              <a:ext cx="25587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Give read permission to another provider</a:t>
              </a:r>
            </a:p>
          </p:txBody>
        </p:sp>
        <p:pic>
          <p:nvPicPr>
            <p:cNvPr id="29" name="Graphic 28" descr="Lock with solid fill">
              <a:extLst>
                <a:ext uri="{FF2B5EF4-FFF2-40B4-BE49-F238E27FC236}">
                  <a16:creationId xmlns:a16="http://schemas.microsoft.com/office/drawing/2014/main" id="{1842F9D4-7241-6F1B-784E-A2034DFC7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46819" y="3245804"/>
              <a:ext cx="639105" cy="639105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D29786E-791C-906F-97D3-2928D7563886}"/>
              </a:ext>
            </a:extLst>
          </p:cNvPr>
          <p:cNvGrpSpPr/>
          <p:nvPr/>
        </p:nvGrpSpPr>
        <p:grpSpPr>
          <a:xfrm>
            <a:off x="6383893" y="2454615"/>
            <a:ext cx="2567600" cy="707886"/>
            <a:chOff x="6383893" y="2454615"/>
            <a:chExt cx="2567600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FC725D7-A311-3E86-8C13-5120BD7AD715}"/>
                </a:ext>
              </a:extLst>
            </p:cNvPr>
            <p:cNvSpPr txBox="1"/>
            <p:nvPr/>
          </p:nvSpPr>
          <p:spPr>
            <a:xfrm>
              <a:off x="6923758" y="2454615"/>
              <a:ext cx="202773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Add test result to Patient pod</a:t>
              </a:r>
            </a:p>
          </p:txBody>
        </p:sp>
        <p:pic>
          <p:nvPicPr>
            <p:cNvPr id="31" name="Graphic 30" descr="Upload with solid fill">
              <a:extLst>
                <a:ext uri="{FF2B5EF4-FFF2-40B4-BE49-F238E27FC236}">
                  <a16:creationId xmlns:a16="http://schemas.microsoft.com/office/drawing/2014/main" id="{BF9428FD-2045-7FC9-C540-08691A854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83893" y="2523041"/>
              <a:ext cx="584775" cy="584775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9780DBD-14F0-257C-15A1-C885F9A559CB}"/>
              </a:ext>
            </a:extLst>
          </p:cNvPr>
          <p:cNvGrpSpPr/>
          <p:nvPr/>
        </p:nvGrpSpPr>
        <p:grpSpPr>
          <a:xfrm rot="16200000">
            <a:off x="7481805" y="1487951"/>
            <a:ext cx="672912" cy="475824"/>
            <a:chOff x="6833502" y="3517365"/>
            <a:chExt cx="672912" cy="475824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D386723-033D-4CFD-C95C-CA70E21E4BED}"/>
                </a:ext>
              </a:extLst>
            </p:cNvPr>
            <p:cNvCxnSpPr>
              <a:cxnSpLocks/>
            </p:cNvCxnSpPr>
            <p:nvPr/>
          </p:nvCxnSpPr>
          <p:spPr>
            <a:xfrm>
              <a:off x="7492160" y="3517365"/>
              <a:ext cx="0" cy="475824"/>
            </a:xfrm>
            <a:prstGeom prst="straightConnector1">
              <a:avLst/>
            </a:prstGeom>
            <a:ln w="38100">
              <a:solidFill>
                <a:schemeClr val="bg1">
                  <a:lumMod val="1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5A650BC-E8D2-448B-2550-C280D32D8A1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69957" y="3640905"/>
              <a:ext cx="1" cy="672912"/>
            </a:xfrm>
            <a:prstGeom prst="straightConnector1">
              <a:avLst/>
            </a:prstGeom>
            <a:ln w="38100">
              <a:solidFill>
                <a:schemeClr val="bg1">
                  <a:lumMod val="1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E7F92AF-20DF-C5CC-194C-67815F858B2B}"/>
              </a:ext>
            </a:extLst>
          </p:cNvPr>
          <p:cNvGrpSpPr/>
          <p:nvPr/>
        </p:nvGrpSpPr>
        <p:grpSpPr>
          <a:xfrm>
            <a:off x="2748739" y="793257"/>
            <a:ext cx="1908954" cy="1515626"/>
            <a:chOff x="2748739" y="793257"/>
            <a:chExt cx="1908954" cy="151562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93991C-9FAA-4436-4181-8705A15A550D}"/>
                </a:ext>
              </a:extLst>
            </p:cNvPr>
            <p:cNvSpPr txBox="1"/>
            <p:nvPr/>
          </p:nvSpPr>
          <p:spPr>
            <a:xfrm>
              <a:off x="2748739" y="1600997"/>
              <a:ext cx="19089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App Landing Page</a:t>
              </a:r>
            </a:p>
          </p:txBody>
        </p:sp>
        <p:pic>
          <p:nvPicPr>
            <p:cNvPr id="43" name="Picture 42" descr="A hexagon with a dna strand&#10;&#10;Description automatically generated">
              <a:extLst>
                <a:ext uri="{FF2B5EF4-FFF2-40B4-BE49-F238E27FC236}">
                  <a16:creationId xmlns:a16="http://schemas.microsoft.com/office/drawing/2014/main" id="{D6D4285B-AB76-8BED-FD42-15639992C9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-3426" t="9010" r="-6398" b="18968"/>
            <a:stretch/>
          </p:blipFill>
          <p:spPr>
            <a:xfrm>
              <a:off x="3216897" y="793257"/>
              <a:ext cx="972637" cy="819091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5C8C3EF-FC74-9B06-7EBC-2D9A2C30E553}"/>
              </a:ext>
            </a:extLst>
          </p:cNvPr>
          <p:cNvGrpSpPr/>
          <p:nvPr/>
        </p:nvGrpSpPr>
        <p:grpSpPr>
          <a:xfrm>
            <a:off x="5706343" y="883679"/>
            <a:ext cx="1908954" cy="1425204"/>
            <a:chOff x="5706343" y="883679"/>
            <a:chExt cx="1908954" cy="142520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0D4BE9B-E7FD-7A0F-74F1-9C2E370685BF}"/>
                </a:ext>
              </a:extLst>
            </p:cNvPr>
            <p:cNvSpPr txBox="1"/>
            <p:nvPr/>
          </p:nvSpPr>
          <p:spPr>
            <a:xfrm>
              <a:off x="5706343" y="1600997"/>
              <a:ext cx="19089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View Patient Data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F6EECB2-156F-6830-1D20-AEF7EF1F4877}"/>
                </a:ext>
              </a:extLst>
            </p:cNvPr>
            <p:cNvGrpSpPr/>
            <p:nvPr/>
          </p:nvGrpSpPr>
          <p:grpSpPr>
            <a:xfrm>
              <a:off x="6353549" y="883679"/>
              <a:ext cx="693324" cy="728669"/>
              <a:chOff x="3608220" y="2054449"/>
              <a:chExt cx="947738" cy="991445"/>
            </a:xfrm>
          </p:grpSpPr>
          <p:pic>
            <p:nvPicPr>
              <p:cNvPr id="45" name="Graphic 44" descr="Database outline">
                <a:extLst>
                  <a:ext uri="{FF2B5EF4-FFF2-40B4-BE49-F238E27FC236}">
                    <a16:creationId xmlns:a16="http://schemas.microsoft.com/office/drawing/2014/main" id="{CC7C1EEE-D6F7-2081-FFB5-FFEACC859F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608220" y="213149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6" name="Google Shape;172;p26" descr="20+ Free Gene Icon &amp; Dna Images - Pixabay">
                <a:extLst>
                  <a:ext uri="{FF2B5EF4-FFF2-40B4-BE49-F238E27FC236}">
                    <a16:creationId xmlns:a16="http://schemas.microsoft.com/office/drawing/2014/main" id="{383D3EA2-9913-CFFE-1ABD-9D4241A30E34}"/>
                  </a:ext>
                </a:extLst>
              </p:cNvPr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 rot="2696133">
                <a:off x="3832171" y="2443971"/>
                <a:ext cx="482541" cy="35361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B74B8EF4-49FE-D697-458C-6165DEDD706F}"/>
                  </a:ext>
                </a:extLst>
              </p:cNvPr>
              <p:cNvGrpSpPr/>
              <p:nvPr/>
            </p:nvGrpSpPr>
            <p:grpSpPr>
              <a:xfrm>
                <a:off x="4049378" y="2054449"/>
                <a:ext cx="506580" cy="444052"/>
                <a:chOff x="4722996" y="2176725"/>
                <a:chExt cx="506580" cy="444052"/>
              </a:xfrm>
            </p:grpSpPr>
            <p:pic>
              <p:nvPicPr>
                <p:cNvPr id="48" name="Graphic 47" descr="Lock with solid fill">
                  <a:extLst>
                    <a:ext uri="{FF2B5EF4-FFF2-40B4-BE49-F238E27FC236}">
                      <a16:creationId xmlns:a16="http://schemas.microsoft.com/office/drawing/2014/main" id="{E59A88CC-D60A-BDF0-EAD2-43ABC24C49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2996" y="2176725"/>
                  <a:ext cx="506580" cy="444052"/>
                </a:xfrm>
                <a:prstGeom prst="rect">
                  <a:avLst/>
                </a:prstGeom>
              </p:spPr>
            </p:pic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6E53B21C-67DC-89C0-E9E3-8ACE257EE97D}"/>
                    </a:ext>
                  </a:extLst>
                </p:cNvPr>
                <p:cNvSpPr/>
                <p:nvPr/>
              </p:nvSpPr>
              <p:spPr>
                <a:xfrm>
                  <a:off x="4884821" y="2438400"/>
                  <a:ext cx="176463" cy="96253"/>
                </a:xfrm>
                <a:prstGeom prst="rect">
                  <a:avLst/>
                </a:prstGeom>
                <a:solidFill>
                  <a:schemeClr val="bg1">
                    <a:lumMod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4810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0" y="0"/>
            <a:ext cx="514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Figma example for workflow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>
            <a:off x="91440" y="587926"/>
            <a:ext cx="5052060" cy="0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093E01-E2A9-99B4-BD43-6617C1420E92}"/>
              </a:ext>
            </a:extLst>
          </p:cNvPr>
          <p:cNvSpPr txBox="1"/>
          <p:nvPr/>
        </p:nvSpPr>
        <p:spPr>
          <a:xfrm>
            <a:off x="225910" y="1047313"/>
            <a:ext cx="128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161616"/>
                </a:solidFill>
                <a:latin typeface="KoHo" pitchFamily="2" charset="-34"/>
                <a:cs typeface="KoHo" pitchFamily="2" charset="-34"/>
                <a:hlinkClick r:id="rId3"/>
              </a:rPr>
              <a:t>Redirect</a:t>
            </a:r>
            <a:endParaRPr lang="en-US" sz="18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E6776F-9227-9654-0088-DDB380667FB7}"/>
              </a:ext>
            </a:extLst>
          </p:cNvPr>
          <p:cNvSpPr txBox="1"/>
          <p:nvPr/>
        </p:nvSpPr>
        <p:spPr>
          <a:xfrm>
            <a:off x="8206117" y="4743390"/>
            <a:ext cx="937883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dirty="0" err="1">
                <a:solidFill>
                  <a:srgbClr val="161616"/>
                </a:solidFill>
              </a:rPr>
              <a:t>vito.be</a:t>
            </a:r>
            <a:endParaRPr lang="en-US" sz="2000" dirty="0">
              <a:solidFill>
                <a:srgbClr val="16161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730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0" y="0"/>
            <a:ext cx="3390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Future Directions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 flipV="1">
            <a:off x="91440" y="584775"/>
            <a:ext cx="3020060" cy="3151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CF23C45-F5C4-0A42-F8A5-EAED3D56C9BF}"/>
              </a:ext>
            </a:extLst>
          </p:cNvPr>
          <p:cNvSpPr txBox="1"/>
          <p:nvPr/>
        </p:nvSpPr>
        <p:spPr>
          <a:xfrm>
            <a:off x="243258" y="1067996"/>
            <a:ext cx="4601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Linking genomic data?</a:t>
            </a:r>
            <a:endParaRPr lang="en-US" sz="16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D88475-A9ED-164F-2D84-75AC5EC17DCD}"/>
              </a:ext>
            </a:extLst>
          </p:cNvPr>
          <p:cNvSpPr txBox="1"/>
          <p:nvPr/>
        </p:nvSpPr>
        <p:spPr>
          <a:xfrm>
            <a:off x="243258" y="1778898"/>
            <a:ext cx="6700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Querying? Especially with privacy considerations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870C39-9E2F-E4A7-8967-67EDCF359714}"/>
              </a:ext>
            </a:extLst>
          </p:cNvPr>
          <p:cNvSpPr txBox="1"/>
          <p:nvPr/>
        </p:nvSpPr>
        <p:spPr>
          <a:xfrm>
            <a:off x="8206117" y="4743390"/>
            <a:ext cx="937883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dirty="0" err="1">
                <a:solidFill>
                  <a:srgbClr val="161616"/>
                </a:solidFill>
              </a:rPr>
              <a:t>vito.be</a:t>
            </a:r>
            <a:endParaRPr lang="en-US" sz="2000" dirty="0">
              <a:solidFill>
                <a:srgbClr val="16161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9CA4B6-2D2D-833D-501E-72F21DC83015}"/>
              </a:ext>
            </a:extLst>
          </p:cNvPr>
          <p:cNvSpPr txBox="1"/>
          <p:nvPr/>
        </p:nvSpPr>
        <p:spPr>
          <a:xfrm>
            <a:off x="243258" y="2441273"/>
            <a:ext cx="6700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Converting VCF to RDF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9574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0" y="0"/>
            <a:ext cx="1868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Sources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 flipV="1">
            <a:off x="91440" y="584775"/>
            <a:ext cx="5166360" cy="3151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193DEE9-93E9-A4FB-22DD-E811561CE1AD}"/>
              </a:ext>
            </a:extLst>
          </p:cNvPr>
          <p:cNvSpPr txBox="1"/>
          <p:nvPr/>
        </p:nvSpPr>
        <p:spPr>
          <a:xfrm>
            <a:off x="-7399" y="731740"/>
            <a:ext cx="457939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000" dirty="0">
                <a:solidFill>
                  <a:srgbClr val="161616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https://www.ultimagenomics.com/publications-and-resources?filter=Literature</a:t>
            </a:r>
            <a:endParaRPr lang="en-US" sz="1000" dirty="0">
              <a:solidFill>
                <a:srgbClr val="161616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solidFill>
                  <a:srgbClr val="161616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https://bio4.us/</a:t>
            </a:r>
            <a:r>
              <a:rPr lang="en-US" sz="1000" dirty="0" err="1">
                <a:solidFill>
                  <a:srgbClr val="161616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biotrends</a:t>
            </a:r>
            <a:r>
              <a:rPr lang="en-US" sz="1000" dirty="0">
                <a:solidFill>
                  <a:srgbClr val="161616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/</a:t>
            </a:r>
            <a:r>
              <a:rPr lang="en-US" sz="1000" dirty="0" err="1">
                <a:solidFill>
                  <a:srgbClr val="161616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human_genome_height.html</a:t>
            </a:r>
            <a:endParaRPr lang="en-US" sz="1000" dirty="0">
              <a:solidFill>
                <a:srgbClr val="161616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solidFill>
                  <a:srgbClr val="161616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10.31887/DCNS.2016.18.3/</a:t>
            </a:r>
            <a:r>
              <a:rPr lang="en-US" sz="1000" dirty="0" err="1">
                <a:solidFill>
                  <a:srgbClr val="161616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jkrier</a:t>
            </a:r>
            <a:endParaRPr lang="en-US" sz="1000" dirty="0">
              <a:solidFill>
                <a:srgbClr val="161616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000" dirty="0" err="1">
                <a:solidFill>
                  <a:srgbClr val="161616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Wetterstrand</a:t>
            </a:r>
            <a:r>
              <a:rPr lang="en-US" sz="1000" dirty="0">
                <a:solidFill>
                  <a:srgbClr val="161616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KA. DNA Sequencing Costs: Data from the NHGRI Genome Sequencing Program (GSP) www.genome.gov/sequencingcostsdata. Accessed 12/04/24.</a:t>
            </a:r>
            <a:endParaRPr lang="en-US" sz="800" dirty="0">
              <a:solidFill>
                <a:srgbClr val="161616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marL="228600" indent="-228600">
              <a:buFont typeface="+mj-lt"/>
              <a:buAutoNum type="arabicPeriod"/>
            </a:pPr>
            <a:endParaRPr lang="en-US" sz="800" dirty="0">
              <a:solidFill>
                <a:srgbClr val="161616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endParaRPr lang="en-US" sz="1000" dirty="0">
              <a:solidFill>
                <a:srgbClr val="161616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endParaRPr lang="en-US" sz="1000" dirty="0">
              <a:solidFill>
                <a:srgbClr val="161616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84797F-AEDD-115E-A69F-0FE66564F0AF}"/>
              </a:ext>
            </a:extLst>
          </p:cNvPr>
          <p:cNvSpPr txBox="1"/>
          <p:nvPr/>
        </p:nvSpPr>
        <p:spPr>
          <a:xfrm>
            <a:off x="8206117" y="4743390"/>
            <a:ext cx="937883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dirty="0" err="1">
                <a:solidFill>
                  <a:srgbClr val="161616"/>
                </a:solidFill>
              </a:rPr>
              <a:t>vito.be</a:t>
            </a:r>
            <a:endParaRPr lang="en-US" sz="2000" dirty="0">
              <a:solidFill>
                <a:srgbClr val="16161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558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25"/>
          <p:cNvGrpSpPr/>
          <p:nvPr/>
        </p:nvGrpSpPr>
        <p:grpSpPr>
          <a:xfrm>
            <a:off x="3934571" y="-116576"/>
            <a:ext cx="5299489" cy="5260076"/>
            <a:chOff x="2448075" y="-58274"/>
            <a:chExt cx="5299489" cy="5260076"/>
          </a:xfrm>
        </p:grpSpPr>
        <p:pic>
          <p:nvPicPr>
            <p:cNvPr id="127" name="Google Shape;127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48075" y="264138"/>
              <a:ext cx="5172475" cy="46152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28" name="Google Shape;128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87463" y="-58274"/>
              <a:ext cx="5260101" cy="5260076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29" name="Google Shape;129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26675" y="1271588"/>
              <a:ext cx="1409700" cy="26003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30" name="Google Shape;130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040700" y="1271588"/>
              <a:ext cx="1409700" cy="26003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D4CC6F3-540E-3ACD-776F-13B3F800FC5B}"/>
              </a:ext>
            </a:extLst>
          </p:cNvPr>
          <p:cNvGrpSpPr/>
          <p:nvPr/>
        </p:nvGrpSpPr>
        <p:grpSpPr>
          <a:xfrm>
            <a:off x="196357" y="-58288"/>
            <a:ext cx="5299489" cy="5260076"/>
            <a:chOff x="1838822" y="-58302"/>
            <a:chExt cx="5299489" cy="5260076"/>
          </a:xfrm>
        </p:grpSpPr>
        <p:grpSp>
          <p:nvGrpSpPr>
            <p:cNvPr id="3" name="Google Shape;126;p25">
              <a:extLst>
                <a:ext uri="{FF2B5EF4-FFF2-40B4-BE49-F238E27FC236}">
                  <a16:creationId xmlns:a16="http://schemas.microsoft.com/office/drawing/2014/main" id="{1923E693-7251-06E4-BC4E-0D93E663E8B3}"/>
                </a:ext>
              </a:extLst>
            </p:cNvPr>
            <p:cNvGrpSpPr/>
            <p:nvPr/>
          </p:nvGrpSpPr>
          <p:grpSpPr>
            <a:xfrm>
              <a:off x="1838822" y="-58302"/>
              <a:ext cx="5299489" cy="5260076"/>
              <a:chOff x="2448075" y="-58274"/>
              <a:chExt cx="5299489" cy="5260076"/>
            </a:xfrm>
          </p:grpSpPr>
          <p:pic>
            <p:nvPicPr>
              <p:cNvPr id="6" name="Google Shape;127;p25">
                <a:extLst>
                  <a:ext uri="{FF2B5EF4-FFF2-40B4-BE49-F238E27FC236}">
                    <a16:creationId xmlns:a16="http://schemas.microsoft.com/office/drawing/2014/main" id="{138E5B7B-71BB-A8DC-C681-DB9B2478F3BE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448075" y="264138"/>
                <a:ext cx="5172475" cy="461522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pic>
          <p:pic>
            <p:nvPicPr>
              <p:cNvPr id="7" name="Google Shape;128;p25">
                <a:extLst>
                  <a:ext uri="{FF2B5EF4-FFF2-40B4-BE49-F238E27FC236}">
                    <a16:creationId xmlns:a16="http://schemas.microsoft.com/office/drawing/2014/main" id="{78E8D9A3-67D2-764F-7FE3-BC06217691CC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487463" y="-58274"/>
                <a:ext cx="5260101" cy="526007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8BA12C8-7629-C1C0-4659-27F57E19C3E8}"/>
                </a:ext>
              </a:extLst>
            </p:cNvPr>
            <p:cNvSpPr txBox="1"/>
            <p:nvPr/>
          </p:nvSpPr>
          <p:spPr>
            <a:xfrm>
              <a:off x="2132703" y="1563754"/>
              <a:ext cx="1251838" cy="2015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50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KoHo" pitchFamily="2" charset="-34"/>
                  <a:cs typeface="KoHo" pitchFamily="2" charset="-34"/>
                </a:rPr>
                <a:t>G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66ECFEF-6E1F-5225-C878-34B068C5B712}"/>
                </a:ext>
              </a:extLst>
            </p:cNvPr>
            <p:cNvSpPr txBox="1"/>
            <p:nvPr/>
          </p:nvSpPr>
          <p:spPr>
            <a:xfrm>
              <a:off x="5596800" y="1504132"/>
              <a:ext cx="1251838" cy="2015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50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KoHo" pitchFamily="2" charset="-34"/>
                  <a:cs typeface="KoHo" pitchFamily="2" charset="-34"/>
                </a:rPr>
                <a:t>P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BD7A6E1-FB09-D84F-535D-7F045EF902B3}"/>
              </a:ext>
            </a:extLst>
          </p:cNvPr>
          <p:cNvGrpSpPr/>
          <p:nvPr/>
        </p:nvGrpSpPr>
        <p:grpSpPr>
          <a:xfrm>
            <a:off x="2273299" y="240154"/>
            <a:ext cx="4597402" cy="4663192"/>
            <a:chOff x="2979303" y="112016"/>
            <a:chExt cx="4597402" cy="4663192"/>
          </a:xfrm>
        </p:grpSpPr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2CC53FAD-E8B0-E4A5-6828-D30F9C7588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9303" y="368292"/>
              <a:ext cx="4597400" cy="4102100"/>
            </a:xfrm>
            <a:prstGeom prst="rect">
              <a:avLst/>
            </a:prstGeom>
            <a:noFill/>
            <a:effectLst>
              <a:outerShdw dist="127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810DC59-9C53-5D22-C8E0-E713E2C30963}"/>
                </a:ext>
              </a:extLst>
            </p:cNvPr>
            <p:cNvGrpSpPr/>
            <p:nvPr/>
          </p:nvGrpSpPr>
          <p:grpSpPr>
            <a:xfrm>
              <a:off x="3747153" y="112016"/>
              <a:ext cx="3184988" cy="2092881"/>
              <a:chOff x="3760342" y="112016"/>
              <a:chExt cx="3184988" cy="2092881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BB43E53-E2DF-5C89-005A-85DC94D804BF}"/>
                  </a:ext>
                </a:extLst>
              </p:cNvPr>
              <p:cNvSpPr txBox="1"/>
              <p:nvPr/>
            </p:nvSpPr>
            <p:spPr>
              <a:xfrm>
                <a:off x="3760342" y="112016"/>
                <a:ext cx="1181304" cy="2092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0" dirty="0">
                    <a:solidFill>
                      <a:schemeClr val="tx1"/>
                    </a:solidFill>
                    <a:effectLst>
                      <a:outerShdw blurRad="12700" dist="38100" dir="24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Courier New" panose="02070309020205020404" pitchFamily="49" charset="0"/>
                    <a:ea typeface="Cascadia Code" panose="020B0609020000020004" pitchFamily="34" charset="0"/>
                    <a:cs typeface="Courier New" panose="02070309020205020404" pitchFamily="49" charset="0"/>
                  </a:rPr>
                  <a:t>G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0468E5-5DCC-4584-E335-15FE9A901B47}"/>
                  </a:ext>
                </a:extLst>
              </p:cNvPr>
              <p:cNvSpPr txBox="1"/>
              <p:nvPr/>
            </p:nvSpPr>
            <p:spPr>
              <a:xfrm>
                <a:off x="4726317" y="948417"/>
                <a:ext cx="221901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>
                    <a:solidFill>
                      <a:schemeClr val="tx1"/>
                    </a:solidFill>
                    <a:effectLst>
                      <a:outerShdw blurRad="12700" dist="38100" dir="24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Courier New" panose="02070309020205020404" pitchFamily="49" charset="0"/>
                    <a:ea typeface="Cascadia Code" panose="020B0609020000020004" pitchFamily="34" charset="0"/>
                    <a:cs typeface="Courier New" panose="02070309020205020404" pitchFamily="49" charset="0"/>
                  </a:rPr>
                  <a:t>ENOME</a:t>
                </a:r>
              </a:p>
            </p:txBody>
          </p:sp>
        </p:grpSp>
        <p:pic>
          <p:nvPicPr>
            <p:cNvPr id="5125" name="Picture 5">
              <a:extLst>
                <a:ext uri="{FF2B5EF4-FFF2-40B4-BE49-F238E27FC236}">
                  <a16:creationId xmlns:a16="http://schemas.microsoft.com/office/drawing/2014/main" id="{7C9E0FB7-68F1-EF62-3D39-3D4A82F566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4017120" y="120642"/>
              <a:ext cx="2521768" cy="4597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C47B9AB-15DF-EA05-61FC-F9A46190A591}"/>
                </a:ext>
              </a:extLst>
            </p:cNvPr>
            <p:cNvGrpSpPr/>
            <p:nvPr/>
          </p:nvGrpSpPr>
          <p:grpSpPr>
            <a:xfrm>
              <a:off x="4186268" y="2682327"/>
              <a:ext cx="2183470" cy="2092881"/>
              <a:chOff x="4135665" y="2682327"/>
              <a:chExt cx="2183470" cy="209288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F95125-7CB3-B696-A850-7EA5E11DAB6D}"/>
                  </a:ext>
                </a:extLst>
              </p:cNvPr>
              <p:cNvSpPr txBox="1"/>
              <p:nvPr/>
            </p:nvSpPr>
            <p:spPr>
              <a:xfrm>
                <a:off x="4135665" y="2682327"/>
                <a:ext cx="1181304" cy="2092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0" dirty="0">
                    <a:solidFill>
                      <a:schemeClr val="tx1"/>
                    </a:solidFill>
                    <a:effectLst>
                      <a:outerShdw blurRad="12700" dist="38100" dir="24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Courier New" panose="02070309020205020404" pitchFamily="49" charset="0"/>
                    <a:ea typeface="Cascadia Code" panose="020B0609020000020004" pitchFamily="34" charset="0"/>
                    <a:cs typeface="Courier New" panose="02070309020205020404" pitchFamily="49" charset="0"/>
                  </a:rPr>
                  <a:t>P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A557388-33D7-06FF-7287-906D2E815CED}"/>
                  </a:ext>
                </a:extLst>
              </p:cNvPr>
              <p:cNvSpPr txBox="1"/>
              <p:nvPr/>
            </p:nvSpPr>
            <p:spPr>
              <a:xfrm>
                <a:off x="4941646" y="3513381"/>
                <a:ext cx="1377489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200" dirty="0" err="1">
                    <a:solidFill>
                      <a:schemeClr val="tx1"/>
                    </a:solidFill>
                    <a:effectLst>
                      <a:outerShdw blurRad="12700" dist="38100" dir="24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Courier New" panose="02070309020205020404" pitchFamily="49" charset="0"/>
                    <a:ea typeface="Cascadia Code" panose="020B0609020000020004" pitchFamily="34" charset="0"/>
                    <a:cs typeface="Courier New" panose="02070309020205020404" pitchFamily="49" charset="0"/>
                  </a:rPr>
                  <a:t>ods</a:t>
                </a:r>
                <a:endParaRPr lang="en-US" sz="5200" dirty="0">
                  <a:solidFill>
                    <a:schemeClr val="tx1"/>
                  </a:solidFill>
                  <a:effectLst>
                    <a:outerShdw blurRad="12700" dist="38100" dir="2400000" algn="tl" rotWithShape="0">
                      <a:prstClr val="black">
                        <a:alpha val="40000"/>
                      </a:prstClr>
                    </a:outerShdw>
                  </a:effectLst>
                  <a:latin typeface="Courier New" panose="02070309020205020404" pitchFamily="49" charset="0"/>
                  <a:ea typeface="Cascadia Code" panose="020B0609020000020004" pitchFamily="34" charset="0"/>
                  <a:cs typeface="Courier New" panose="020703090202050204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42477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48908" y="3151"/>
            <a:ext cx="1952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Outline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4321D9-F81C-B7FD-EE7F-A335BED6ED67}"/>
              </a:ext>
            </a:extLst>
          </p:cNvPr>
          <p:cNvSpPr txBox="1"/>
          <p:nvPr/>
        </p:nvSpPr>
        <p:spPr>
          <a:xfrm>
            <a:off x="521208" y="2645717"/>
            <a:ext cx="1341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What?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32421C-86B4-1467-AFE2-0AD2B72AA4BC}"/>
              </a:ext>
            </a:extLst>
          </p:cNvPr>
          <p:cNvSpPr txBox="1"/>
          <p:nvPr/>
        </p:nvSpPr>
        <p:spPr>
          <a:xfrm>
            <a:off x="8206117" y="4804946"/>
            <a:ext cx="937883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dirty="0" err="1">
                <a:solidFill>
                  <a:srgbClr val="161616"/>
                </a:solidFill>
              </a:rPr>
              <a:t>vito.be</a:t>
            </a:r>
            <a:endParaRPr lang="en-US" sz="1600" dirty="0">
              <a:solidFill>
                <a:srgbClr val="161616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B8EF7-6EEE-4BF2-4A8E-D2F212EDA38A}"/>
              </a:ext>
            </a:extLst>
          </p:cNvPr>
          <p:cNvSpPr txBox="1"/>
          <p:nvPr/>
        </p:nvSpPr>
        <p:spPr>
          <a:xfrm>
            <a:off x="521208" y="3976984"/>
            <a:ext cx="1341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How?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4D8D76-0FE9-AC97-DB41-0F50B714F872}"/>
              </a:ext>
            </a:extLst>
          </p:cNvPr>
          <p:cNvSpPr txBox="1"/>
          <p:nvPr/>
        </p:nvSpPr>
        <p:spPr>
          <a:xfrm>
            <a:off x="521208" y="1083617"/>
            <a:ext cx="1073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Why?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ED033C-2138-32A7-B424-80D18B0D5DFA}"/>
              </a:ext>
            </a:extLst>
          </p:cNvPr>
          <p:cNvCxnSpPr>
            <a:cxnSpLocks/>
          </p:cNvCxnSpPr>
          <p:nvPr/>
        </p:nvCxnSpPr>
        <p:spPr>
          <a:xfrm>
            <a:off x="92863" y="587926"/>
            <a:ext cx="1864952" cy="0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B375719-7CD0-DA86-D931-336849658538}"/>
              </a:ext>
            </a:extLst>
          </p:cNvPr>
          <p:cNvCxnSpPr>
            <a:cxnSpLocks/>
          </p:cNvCxnSpPr>
          <p:nvPr/>
        </p:nvCxnSpPr>
        <p:spPr>
          <a:xfrm>
            <a:off x="2405321" y="689440"/>
            <a:ext cx="0" cy="4115506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DD8ADFE6-332F-4BD3-0D6C-C4660118A514}"/>
              </a:ext>
            </a:extLst>
          </p:cNvPr>
          <p:cNvGrpSpPr/>
          <p:nvPr/>
        </p:nvGrpSpPr>
        <p:grpSpPr>
          <a:xfrm>
            <a:off x="3070232" y="1413118"/>
            <a:ext cx="5318857" cy="461665"/>
            <a:chOff x="3070232" y="1413118"/>
            <a:chExt cx="5318857" cy="4616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16D675-402C-7E42-62CB-BE16A998305E}"/>
                </a:ext>
              </a:extLst>
            </p:cNvPr>
            <p:cNvSpPr txBox="1"/>
            <p:nvPr/>
          </p:nvSpPr>
          <p:spPr>
            <a:xfrm>
              <a:off x="3680186" y="1413118"/>
              <a:ext cx="4708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Genomic Data in Solid Pods?</a:t>
              </a:r>
              <a:endPara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3EA43FE-9204-E2AE-5CF5-C5E581D83F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232" y="1434254"/>
              <a:ext cx="419393" cy="419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31161E7-D63D-A7FD-24FC-D83DFE7313B6}"/>
              </a:ext>
            </a:extLst>
          </p:cNvPr>
          <p:cNvGrpSpPr/>
          <p:nvPr/>
        </p:nvGrpSpPr>
        <p:grpSpPr>
          <a:xfrm>
            <a:off x="3049096" y="2953003"/>
            <a:ext cx="5883470" cy="461665"/>
            <a:chOff x="3049096" y="2953003"/>
            <a:chExt cx="5883470" cy="46166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C7FF54-0393-0CBE-CD24-F523A6E501E2}"/>
                </a:ext>
              </a:extLst>
            </p:cNvPr>
            <p:cNvSpPr txBox="1"/>
            <p:nvPr/>
          </p:nvSpPr>
          <p:spPr>
            <a:xfrm>
              <a:off x="3680186" y="2953003"/>
              <a:ext cx="52523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Example clinical workflow introduction</a:t>
              </a:r>
              <a:endPara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pic>
          <p:nvPicPr>
            <p:cNvPr id="28" name="Graphic 27" descr="Workflow with solid fill">
              <a:extLst>
                <a:ext uri="{FF2B5EF4-FFF2-40B4-BE49-F238E27FC236}">
                  <a16:creationId xmlns:a16="http://schemas.microsoft.com/office/drawing/2014/main" id="{5DDE38F4-118E-5F5C-C684-7BBAEAFA8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49096" y="2953003"/>
              <a:ext cx="461665" cy="461665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C2D3BC4-1EFB-E28A-C68A-1E526E416D61}"/>
              </a:ext>
            </a:extLst>
          </p:cNvPr>
          <p:cNvGrpSpPr/>
          <p:nvPr/>
        </p:nvGrpSpPr>
        <p:grpSpPr>
          <a:xfrm>
            <a:off x="3070232" y="2364824"/>
            <a:ext cx="5236229" cy="461665"/>
            <a:chOff x="3070232" y="2364824"/>
            <a:chExt cx="5236229" cy="4616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119EE8A-C26D-4A79-18AE-2B83C2E68F3A}"/>
                </a:ext>
              </a:extLst>
            </p:cNvPr>
            <p:cNvSpPr txBox="1"/>
            <p:nvPr/>
          </p:nvSpPr>
          <p:spPr>
            <a:xfrm>
              <a:off x="3680186" y="2364824"/>
              <a:ext cx="46262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How Solid is helpful</a:t>
              </a:r>
            </a:p>
          </p:txBody>
        </p:sp>
        <p:pic>
          <p:nvPicPr>
            <p:cNvPr id="32" name="Graphic 31" descr="Question Mark with solid fill">
              <a:extLst>
                <a:ext uri="{FF2B5EF4-FFF2-40B4-BE49-F238E27FC236}">
                  <a16:creationId xmlns:a16="http://schemas.microsoft.com/office/drawing/2014/main" id="{F6F4692B-CC07-E3BF-B30C-CC7F3E895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11523" y="2375160"/>
              <a:ext cx="228135" cy="228135"/>
            </a:xfrm>
            <a:prstGeom prst="rect">
              <a:avLst/>
            </a:prstGeom>
          </p:spPr>
        </p:pic>
        <p:pic>
          <p:nvPicPr>
            <p:cNvPr id="34" name="Picture 33" descr="A white letter on a purple hexagon&#10;&#10;Description automatically generated">
              <a:extLst>
                <a:ext uri="{FF2B5EF4-FFF2-40B4-BE49-F238E27FC236}">
                  <a16:creationId xmlns:a16="http://schemas.microsoft.com/office/drawing/2014/main" id="{BED92531-524B-696D-DB8B-D2F4D8EE3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70232" y="2385960"/>
              <a:ext cx="419392" cy="419392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DC28A28-AF31-664C-BB13-356CBC3A1AEE}"/>
              </a:ext>
            </a:extLst>
          </p:cNvPr>
          <p:cNvGrpSpPr/>
          <p:nvPr/>
        </p:nvGrpSpPr>
        <p:grpSpPr>
          <a:xfrm>
            <a:off x="3049028" y="781050"/>
            <a:ext cx="5340061" cy="461801"/>
            <a:chOff x="3049028" y="781050"/>
            <a:chExt cx="5340061" cy="46180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BBBAD4F-CB13-E8C4-9A31-81F4117F48C0}"/>
                </a:ext>
              </a:extLst>
            </p:cNvPr>
            <p:cNvSpPr txBox="1"/>
            <p:nvPr/>
          </p:nvSpPr>
          <p:spPr>
            <a:xfrm>
              <a:off x="3680186" y="781118"/>
              <a:ext cx="4708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Genomic Data in Health Care?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9A6DC97-0946-650C-DEA0-BBC4E3D385BA}"/>
                </a:ext>
              </a:extLst>
            </p:cNvPr>
            <p:cNvGrpSpPr/>
            <p:nvPr/>
          </p:nvGrpSpPr>
          <p:grpSpPr>
            <a:xfrm>
              <a:off x="3049028" y="781050"/>
              <a:ext cx="461801" cy="461801"/>
              <a:chOff x="3608220" y="2131494"/>
              <a:chExt cx="914400" cy="914400"/>
            </a:xfrm>
          </p:grpSpPr>
          <p:pic>
            <p:nvPicPr>
              <p:cNvPr id="36" name="Graphic 35" descr="Database outline">
                <a:extLst>
                  <a:ext uri="{FF2B5EF4-FFF2-40B4-BE49-F238E27FC236}">
                    <a16:creationId xmlns:a16="http://schemas.microsoft.com/office/drawing/2014/main" id="{DB9A6471-D8F4-5F18-F1CB-5E119BBB14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608220" y="213149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7" name="Google Shape;172;p26" descr="20+ Free Gene Icon &amp; Dna Images - Pixabay">
                <a:extLst>
                  <a:ext uri="{FF2B5EF4-FFF2-40B4-BE49-F238E27FC236}">
                    <a16:creationId xmlns:a16="http://schemas.microsoft.com/office/drawing/2014/main" id="{03B2B802-A140-26C6-64D2-75DA1A29ACD4}"/>
                  </a:ext>
                </a:extLst>
              </p:cNvPr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 rot="2696133">
                <a:off x="3832171" y="2443971"/>
                <a:ext cx="482541" cy="3536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26A7F5-963E-148A-1C59-1ABBE894219F}"/>
              </a:ext>
            </a:extLst>
          </p:cNvPr>
          <p:cNvGrpSpPr/>
          <p:nvPr/>
        </p:nvGrpSpPr>
        <p:grpSpPr>
          <a:xfrm>
            <a:off x="2943728" y="3925845"/>
            <a:ext cx="5988837" cy="566252"/>
            <a:chOff x="2943728" y="3925845"/>
            <a:chExt cx="5988837" cy="56625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0E2A0B-2749-7394-B800-664F131B885C}"/>
                </a:ext>
              </a:extLst>
            </p:cNvPr>
            <p:cNvSpPr txBox="1"/>
            <p:nvPr/>
          </p:nvSpPr>
          <p:spPr>
            <a:xfrm>
              <a:off x="3680186" y="3978139"/>
              <a:ext cx="52523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“Demo” workflow using Genome Pods</a:t>
              </a:r>
              <a:endPara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pic>
          <p:nvPicPr>
            <p:cNvPr id="42" name="Picture 41" descr="A hexagon with a dna strand&#10;&#10;Description automatically generated">
              <a:extLst>
                <a:ext uri="{FF2B5EF4-FFF2-40B4-BE49-F238E27FC236}">
                  <a16:creationId xmlns:a16="http://schemas.microsoft.com/office/drawing/2014/main" id="{AAAA87E9-3416-8582-AC1D-E3D1531B6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-3426" t="9010" r="-6398" b="18968"/>
            <a:stretch/>
          </p:blipFill>
          <p:spPr>
            <a:xfrm>
              <a:off x="2943728" y="3925845"/>
              <a:ext cx="672401" cy="5662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386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Help with solid fill">
            <a:extLst>
              <a:ext uri="{FF2B5EF4-FFF2-40B4-BE49-F238E27FC236}">
                <a16:creationId xmlns:a16="http://schemas.microsoft.com/office/drawing/2014/main" id="{39F33805-C8A1-1A78-8C35-215EBE67F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07" y="1323015"/>
            <a:ext cx="914400" cy="914400"/>
          </a:xfrm>
          <a:prstGeom prst="rect">
            <a:avLst/>
          </a:prstGeom>
        </p:spPr>
      </p:pic>
      <p:pic>
        <p:nvPicPr>
          <p:cNvPr id="13" name="Graphic 12" descr="Information with solid fill">
            <a:extLst>
              <a:ext uri="{FF2B5EF4-FFF2-40B4-BE49-F238E27FC236}">
                <a16:creationId xmlns:a16="http://schemas.microsoft.com/office/drawing/2014/main" id="{9E6A4831-8868-18DF-2C66-7E0585173F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59" y="2237415"/>
            <a:ext cx="914400" cy="9144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9D95653-B0BF-A123-6F39-F2573C13B1D1}"/>
              </a:ext>
            </a:extLst>
          </p:cNvPr>
          <p:cNvGrpSpPr/>
          <p:nvPr/>
        </p:nvGrpSpPr>
        <p:grpSpPr>
          <a:xfrm>
            <a:off x="218188" y="3399239"/>
            <a:ext cx="947738" cy="991445"/>
            <a:chOff x="3608220" y="2054449"/>
            <a:chExt cx="947738" cy="991445"/>
          </a:xfrm>
        </p:grpSpPr>
        <p:pic>
          <p:nvPicPr>
            <p:cNvPr id="17" name="Graphic 16" descr="Database outline">
              <a:extLst>
                <a:ext uri="{FF2B5EF4-FFF2-40B4-BE49-F238E27FC236}">
                  <a16:creationId xmlns:a16="http://schemas.microsoft.com/office/drawing/2014/main" id="{BEE9C68E-2B28-79E0-7389-6A0E0B4D9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608220" y="2131494"/>
              <a:ext cx="914400" cy="914400"/>
            </a:xfrm>
            <a:prstGeom prst="rect">
              <a:avLst/>
            </a:prstGeom>
          </p:spPr>
        </p:pic>
        <p:pic>
          <p:nvPicPr>
            <p:cNvPr id="18" name="Google Shape;172;p26" descr="20+ Free Gene Icon &amp; Dna Images - Pixabay">
              <a:extLst>
                <a:ext uri="{FF2B5EF4-FFF2-40B4-BE49-F238E27FC236}">
                  <a16:creationId xmlns:a16="http://schemas.microsoft.com/office/drawing/2014/main" id="{81C4D54B-D1AE-C558-9894-B34CB0BD6A43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 rot="2696133">
              <a:off x="3832171" y="2443971"/>
              <a:ext cx="482541" cy="35361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C278B01-2E12-6811-BEE7-1FF86D66B1CF}"/>
                </a:ext>
              </a:extLst>
            </p:cNvPr>
            <p:cNvGrpSpPr/>
            <p:nvPr/>
          </p:nvGrpSpPr>
          <p:grpSpPr>
            <a:xfrm>
              <a:off x="4049378" y="2054449"/>
              <a:ext cx="506580" cy="444052"/>
              <a:chOff x="4722996" y="2176725"/>
              <a:chExt cx="506580" cy="444052"/>
            </a:xfrm>
          </p:grpSpPr>
          <p:pic>
            <p:nvPicPr>
              <p:cNvPr id="20" name="Graphic 19" descr="Lock with solid fill">
                <a:extLst>
                  <a:ext uri="{FF2B5EF4-FFF2-40B4-BE49-F238E27FC236}">
                    <a16:creationId xmlns:a16="http://schemas.microsoft.com/office/drawing/2014/main" id="{092EA468-02CE-DFC8-17CF-B232DD9598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722996" y="2176725"/>
                <a:ext cx="506580" cy="444052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F13283-6CB4-B93F-3D26-1FA482891A88}"/>
                  </a:ext>
                </a:extLst>
              </p:cNvPr>
              <p:cNvSpPr/>
              <p:nvPr/>
            </p:nvSpPr>
            <p:spPr>
              <a:xfrm>
                <a:off x="4884821" y="2438400"/>
                <a:ext cx="176463" cy="96253"/>
              </a:xfrm>
              <a:prstGeom prst="rect">
                <a:avLst/>
              </a:prstGeom>
              <a:solidFill>
                <a:schemeClr val="bg1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6146" name="Picture 2">
            <a:extLst>
              <a:ext uri="{FF2B5EF4-FFF2-40B4-BE49-F238E27FC236}">
                <a16:creationId xmlns:a16="http://schemas.microsoft.com/office/drawing/2014/main" id="{7EB464D1-0930-661D-7818-90D1B16FA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543" y="31750"/>
            <a:ext cx="1291265" cy="129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Magnifying glass with solid fill">
            <a:extLst>
              <a:ext uri="{FF2B5EF4-FFF2-40B4-BE49-F238E27FC236}">
                <a16:creationId xmlns:a16="http://schemas.microsoft.com/office/drawing/2014/main" id="{5E9C6B90-3018-F0E8-A7D0-E56760347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5" y="0"/>
            <a:ext cx="1502735" cy="150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List with solid fill">
            <a:extLst>
              <a:ext uri="{FF2B5EF4-FFF2-40B4-BE49-F238E27FC236}">
                <a16:creationId xmlns:a16="http://schemas.microsoft.com/office/drawing/2014/main" id="{7C9A846F-E990-8E62-1F69-67BBE73DAEE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653218" y="220182"/>
            <a:ext cx="914400" cy="914400"/>
          </a:xfrm>
          <a:prstGeom prst="rect">
            <a:avLst/>
          </a:prstGeom>
        </p:spPr>
      </p:pic>
      <p:pic>
        <p:nvPicPr>
          <p:cNvPr id="6" name="Graphic 5" descr="Add with solid fill">
            <a:extLst>
              <a:ext uri="{FF2B5EF4-FFF2-40B4-BE49-F238E27FC236}">
                <a16:creationId xmlns:a16="http://schemas.microsoft.com/office/drawing/2014/main" id="{64BA4DC8-D982-7B19-4D65-28E071C9A74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39703" y="2237415"/>
            <a:ext cx="914400" cy="914400"/>
          </a:xfrm>
          <a:prstGeom prst="rect">
            <a:avLst/>
          </a:prstGeom>
        </p:spPr>
      </p:pic>
      <p:pic>
        <p:nvPicPr>
          <p:cNvPr id="8" name="Graphic 7" descr="Back with solid fill">
            <a:extLst>
              <a:ext uri="{FF2B5EF4-FFF2-40B4-BE49-F238E27FC236}">
                <a16:creationId xmlns:a16="http://schemas.microsoft.com/office/drawing/2014/main" id="{80701F54-4187-02B4-31CC-1458D258657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467293" y="132301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131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FD457BA-1BCB-8F72-E235-CE5A861E8699}"/>
              </a:ext>
            </a:extLst>
          </p:cNvPr>
          <p:cNvGrpSpPr/>
          <p:nvPr/>
        </p:nvGrpSpPr>
        <p:grpSpPr>
          <a:xfrm>
            <a:off x="4572000" y="1356243"/>
            <a:ext cx="4582735" cy="1852518"/>
            <a:chOff x="272729" y="766200"/>
            <a:chExt cx="5478514" cy="2197170"/>
          </a:xfrm>
        </p:grpSpPr>
        <p:pic>
          <p:nvPicPr>
            <p:cNvPr id="68" name="Google Shape;68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3970" y="766200"/>
              <a:ext cx="5407273" cy="2021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4A4C9A7-10B6-DCEC-2733-59B948B68064}"/>
                </a:ext>
              </a:extLst>
            </p:cNvPr>
            <p:cNvSpPr txBox="1"/>
            <p:nvPr/>
          </p:nvSpPr>
          <p:spPr>
            <a:xfrm>
              <a:off x="272729" y="2744348"/>
              <a:ext cx="1718123" cy="219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rgbClr val="161616"/>
                  </a:solidFill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rPr>
                <a:t>10.31887/DCNS.2016.18.3/</a:t>
              </a:r>
              <a:r>
                <a:rPr lang="en-US" sz="600" dirty="0" err="1">
                  <a:solidFill>
                    <a:srgbClr val="161616"/>
                  </a:solidFill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rPr>
                <a:t>jkrier</a:t>
              </a:r>
              <a:endParaRPr lang="en-US" sz="600" dirty="0">
                <a:solidFill>
                  <a:srgbClr val="161616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1321965" y="21111"/>
            <a:ext cx="6500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Genome Sequencing in Health Care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8EF77C-0BB8-13B8-E706-B18C5DBAF670}"/>
              </a:ext>
            </a:extLst>
          </p:cNvPr>
          <p:cNvCxnSpPr>
            <a:cxnSpLocks/>
          </p:cNvCxnSpPr>
          <p:nvPr/>
        </p:nvCxnSpPr>
        <p:spPr>
          <a:xfrm>
            <a:off x="4572000" y="739958"/>
            <a:ext cx="0" cy="4115506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84321D9-F81C-B7FD-EE7F-A335BED6ED67}"/>
              </a:ext>
            </a:extLst>
          </p:cNvPr>
          <p:cNvSpPr txBox="1"/>
          <p:nvPr/>
        </p:nvSpPr>
        <p:spPr>
          <a:xfrm>
            <a:off x="210415" y="712247"/>
            <a:ext cx="4177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Sequence Generation Costs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584242-D9DB-8850-8A62-E034006F7C58}"/>
              </a:ext>
            </a:extLst>
          </p:cNvPr>
          <p:cNvSpPr txBox="1"/>
          <p:nvPr/>
        </p:nvSpPr>
        <p:spPr>
          <a:xfrm>
            <a:off x="6150700" y="712247"/>
            <a:ext cx="1733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Use-cases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>
            <a:off x="521208" y="597511"/>
            <a:ext cx="7845552" cy="0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435DF4-C94F-8133-9EB0-94A34F4263A5}"/>
              </a:ext>
            </a:extLst>
          </p:cNvPr>
          <p:cNvGrpSpPr/>
          <p:nvPr/>
        </p:nvGrpSpPr>
        <p:grpSpPr>
          <a:xfrm>
            <a:off x="0" y="1251546"/>
            <a:ext cx="4579399" cy="2640408"/>
            <a:chOff x="-55105" y="1285657"/>
            <a:chExt cx="4579399" cy="2640408"/>
          </a:xfrm>
        </p:grpSpPr>
        <p:pic>
          <p:nvPicPr>
            <p:cNvPr id="1026" name="Picture 2" descr="Graph: Sequencing Cost Per Genome">
              <a:extLst>
                <a:ext uri="{FF2B5EF4-FFF2-40B4-BE49-F238E27FC236}">
                  <a16:creationId xmlns:a16="http://schemas.microsoft.com/office/drawing/2014/main" id="{D1BB801B-2D77-AE35-B058-96D138AE92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991" y="1285657"/>
              <a:ext cx="4460755" cy="2510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1AD2A9-B5BC-62EA-7087-57DEBD7EA3CD}"/>
                </a:ext>
              </a:extLst>
            </p:cNvPr>
            <p:cNvSpPr txBox="1"/>
            <p:nvPr/>
          </p:nvSpPr>
          <p:spPr>
            <a:xfrm>
              <a:off x="-55105" y="3741399"/>
              <a:ext cx="457939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>
                  <a:solidFill>
                    <a:srgbClr val="161616"/>
                  </a:solidFill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rPr>
                <a:t>Wetterstrand</a:t>
              </a:r>
              <a:r>
                <a:rPr lang="en-US" sz="600" dirty="0">
                  <a:solidFill>
                    <a:srgbClr val="161616"/>
                  </a:solidFill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rPr>
                <a:t> KA. Accessed 12/04/24.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E589768-3781-D1DF-FF51-9EBDF60E1E8D}"/>
              </a:ext>
            </a:extLst>
          </p:cNvPr>
          <p:cNvSpPr txBox="1"/>
          <p:nvPr/>
        </p:nvSpPr>
        <p:spPr>
          <a:xfrm>
            <a:off x="-7399" y="4272308"/>
            <a:ext cx="460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8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Currently getting close to $100 per genome</a:t>
            </a:r>
            <a:r>
              <a:rPr lang="en" sz="1800" baseline="300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1</a:t>
            </a:r>
            <a:endParaRPr lang="en-US" sz="1800" baseline="300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9EC8FB-EEA2-BA94-A701-DC2B9758E816}"/>
              </a:ext>
            </a:extLst>
          </p:cNvPr>
          <p:cNvSpPr txBox="1"/>
          <p:nvPr/>
        </p:nvSpPr>
        <p:spPr>
          <a:xfrm>
            <a:off x="4691347" y="3668958"/>
            <a:ext cx="4467049" cy="129266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" sz="18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Examples include:</a:t>
            </a:r>
          </a:p>
          <a:p>
            <a:pPr marL="285750" indent="-285750">
              <a:buClr>
                <a:schemeClr val="tx1"/>
              </a:buClr>
              <a:buSzPct val="60000"/>
              <a:buFont typeface="Wingdings" pitchFamily="2" charset="2"/>
              <a:buChar char="Ø"/>
            </a:pPr>
            <a:r>
              <a:rPr lang="en-US" sz="16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Medication prescription (pharmacogenomics)</a:t>
            </a:r>
          </a:p>
          <a:p>
            <a:pPr marL="285750" indent="-285750">
              <a:buClr>
                <a:schemeClr val="tx1"/>
              </a:buClr>
              <a:buSzPct val="60000"/>
              <a:buFont typeface="Wingdings" pitchFamily="2" charset="2"/>
              <a:buChar char="Ø"/>
            </a:pPr>
            <a:r>
              <a:rPr lang="en-US" sz="16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Genetic disease screening</a:t>
            </a:r>
          </a:p>
          <a:p>
            <a:pPr marL="285750" indent="-285750">
              <a:buClr>
                <a:schemeClr val="tx1"/>
              </a:buClr>
              <a:buSzPct val="60000"/>
              <a:buFont typeface="Wingdings" pitchFamily="2" charset="2"/>
              <a:buChar char="Ø"/>
            </a:pPr>
            <a:r>
              <a:rPr lang="en-US" sz="16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Cancer diagnosis &amp; treatment</a:t>
            </a:r>
          </a:p>
          <a:p>
            <a:endParaRPr lang="en-US" sz="1800" baseline="300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32421C-86B4-1467-AFE2-0AD2B72AA4BC}"/>
              </a:ext>
            </a:extLst>
          </p:cNvPr>
          <p:cNvSpPr txBox="1"/>
          <p:nvPr/>
        </p:nvSpPr>
        <p:spPr>
          <a:xfrm>
            <a:off x="8206117" y="4804946"/>
            <a:ext cx="937883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dirty="0" err="1">
                <a:solidFill>
                  <a:srgbClr val="161616"/>
                </a:solidFill>
              </a:rPr>
              <a:t>vito.be</a:t>
            </a:r>
            <a:endParaRPr lang="en-US" sz="1600" dirty="0">
              <a:solidFill>
                <a:srgbClr val="16161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25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0" y="0"/>
            <a:ext cx="6500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Genome Data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>
            <a:off x="91440" y="587926"/>
            <a:ext cx="2528470" cy="0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CF23C45-F5C4-0A42-F8A5-EAED3D56C9BF}"/>
              </a:ext>
            </a:extLst>
          </p:cNvPr>
          <p:cNvSpPr txBox="1"/>
          <p:nvPr/>
        </p:nvSpPr>
        <p:spPr>
          <a:xfrm>
            <a:off x="7100" y="2560377"/>
            <a:ext cx="2936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Other considerations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815B4-7ABF-5D8E-902B-4012DBC234D3}"/>
              </a:ext>
            </a:extLst>
          </p:cNvPr>
          <p:cNvSpPr txBox="1"/>
          <p:nvPr/>
        </p:nvSpPr>
        <p:spPr>
          <a:xfrm>
            <a:off x="91440" y="1029800"/>
            <a:ext cx="2932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Genome data is big...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8B0B117-D304-C2E2-8ABD-F84213E898E1}"/>
              </a:ext>
            </a:extLst>
          </p:cNvPr>
          <p:cNvGrpSpPr/>
          <p:nvPr/>
        </p:nvGrpSpPr>
        <p:grpSpPr>
          <a:xfrm>
            <a:off x="6031808" y="864504"/>
            <a:ext cx="3110010" cy="3298331"/>
            <a:chOff x="6212433" y="866099"/>
            <a:chExt cx="3110010" cy="3298331"/>
          </a:xfrm>
        </p:grpSpPr>
        <p:pic>
          <p:nvPicPr>
            <p:cNvPr id="1028" name="Picture 4" descr="Belfry of Ghent - Wikipedia">
              <a:extLst>
                <a:ext uri="{FF2B5EF4-FFF2-40B4-BE49-F238E27FC236}">
                  <a16:creationId xmlns:a16="http://schemas.microsoft.com/office/drawing/2014/main" id="{67C1CED1-CB68-1BCA-D932-43EA1F2740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1281" y="1322682"/>
              <a:ext cx="1674281" cy="2840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D55A7E3-6146-E916-40F4-832B931C1B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7418" y="1415725"/>
              <a:ext cx="0" cy="2748705"/>
            </a:xfrm>
            <a:prstGeom prst="straightConnector1">
              <a:avLst/>
            </a:prstGeom>
            <a:ln w="38100">
              <a:solidFill>
                <a:srgbClr val="161616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D43EA1-65C6-8B88-3D65-DB788116A275}"/>
                </a:ext>
              </a:extLst>
            </p:cNvPr>
            <p:cNvSpPr txBox="1"/>
            <p:nvPr/>
          </p:nvSpPr>
          <p:spPr>
            <a:xfrm>
              <a:off x="8060172" y="2098109"/>
              <a:ext cx="12622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~91m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1A1B03-EB45-8538-91EE-716A507AD83C}"/>
                </a:ext>
              </a:extLst>
            </p:cNvPr>
            <p:cNvSpPr txBox="1"/>
            <p:nvPr/>
          </p:nvSpPr>
          <p:spPr>
            <a:xfrm>
              <a:off x="6212433" y="866099"/>
              <a:ext cx="1920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Ghent Belfry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87368F2-1EE5-AC38-4212-6E6EBC1C0CA2}"/>
              </a:ext>
            </a:extLst>
          </p:cNvPr>
          <p:cNvGrpSpPr/>
          <p:nvPr/>
        </p:nvGrpSpPr>
        <p:grpSpPr>
          <a:xfrm>
            <a:off x="128678" y="3060095"/>
            <a:ext cx="1899013" cy="461665"/>
            <a:chOff x="227738" y="3361412"/>
            <a:chExt cx="1899013" cy="46166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70DC018-2CE5-46A8-CDFA-9C0858078F5A}"/>
                </a:ext>
              </a:extLst>
            </p:cNvPr>
            <p:cNvSpPr txBox="1"/>
            <p:nvPr/>
          </p:nvSpPr>
          <p:spPr>
            <a:xfrm>
              <a:off x="627159" y="3361412"/>
              <a:ext cx="14995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Storage</a:t>
              </a:r>
            </a:p>
          </p:txBody>
        </p:sp>
        <p:pic>
          <p:nvPicPr>
            <p:cNvPr id="20" name="Graphic 19" descr="Database outline">
              <a:extLst>
                <a:ext uri="{FF2B5EF4-FFF2-40B4-BE49-F238E27FC236}">
                  <a16:creationId xmlns:a16="http://schemas.microsoft.com/office/drawing/2014/main" id="{23AB6180-637D-067E-BA85-E0C5D2E8A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7738" y="3413009"/>
              <a:ext cx="358471" cy="358471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94EA5D5-FD04-C4F5-F6D1-7AF6B08C7BB5}"/>
              </a:ext>
            </a:extLst>
          </p:cNvPr>
          <p:cNvGrpSpPr/>
          <p:nvPr/>
        </p:nvGrpSpPr>
        <p:grpSpPr>
          <a:xfrm>
            <a:off x="103440" y="3579307"/>
            <a:ext cx="1748886" cy="461665"/>
            <a:chOff x="202500" y="3755230"/>
            <a:chExt cx="1748886" cy="461665"/>
          </a:xfrm>
        </p:grpSpPr>
        <p:pic>
          <p:nvPicPr>
            <p:cNvPr id="21" name="Graphic 20" descr="Lock with solid fill">
              <a:extLst>
                <a:ext uri="{FF2B5EF4-FFF2-40B4-BE49-F238E27FC236}">
                  <a16:creationId xmlns:a16="http://schemas.microsoft.com/office/drawing/2014/main" id="{F6223FC1-B843-6351-CFB7-53B47D03B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2500" y="3806827"/>
              <a:ext cx="408947" cy="35847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FA59F4E-EB17-EB2E-0AAF-626FE8607A25}"/>
                </a:ext>
              </a:extLst>
            </p:cNvPr>
            <p:cNvSpPr txBox="1"/>
            <p:nvPr/>
          </p:nvSpPr>
          <p:spPr>
            <a:xfrm>
              <a:off x="627159" y="3755230"/>
              <a:ext cx="13242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Privacy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8EF7D6A-23EA-2DAF-0B71-4F8D9AEB8A9A}"/>
              </a:ext>
            </a:extLst>
          </p:cNvPr>
          <p:cNvGrpSpPr/>
          <p:nvPr/>
        </p:nvGrpSpPr>
        <p:grpSpPr>
          <a:xfrm>
            <a:off x="146805" y="4098519"/>
            <a:ext cx="2337766" cy="461665"/>
            <a:chOff x="256498" y="4077242"/>
            <a:chExt cx="2337766" cy="461665"/>
          </a:xfrm>
        </p:grpSpPr>
        <p:pic>
          <p:nvPicPr>
            <p:cNvPr id="1032" name="Picture 8" descr="Governance - Free architecture and city icons">
              <a:extLst>
                <a:ext uri="{FF2B5EF4-FFF2-40B4-BE49-F238E27FC236}">
                  <a16:creationId xmlns:a16="http://schemas.microsoft.com/office/drawing/2014/main" id="{66473CD8-DDE1-A692-D643-F46BE51B7A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498" y="4146242"/>
              <a:ext cx="300951" cy="300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A34DC9-1400-291D-35D1-ADD8F903820D}"/>
                </a:ext>
              </a:extLst>
            </p:cNvPr>
            <p:cNvSpPr txBox="1"/>
            <p:nvPr/>
          </p:nvSpPr>
          <p:spPr>
            <a:xfrm>
              <a:off x="627159" y="4077242"/>
              <a:ext cx="19671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Governance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C9C5800-6835-5065-A9F8-702D193C9DC3}"/>
              </a:ext>
            </a:extLst>
          </p:cNvPr>
          <p:cNvGrpSpPr/>
          <p:nvPr/>
        </p:nvGrpSpPr>
        <p:grpSpPr>
          <a:xfrm>
            <a:off x="168071" y="4617732"/>
            <a:ext cx="2372922" cy="461665"/>
            <a:chOff x="121271" y="4617732"/>
            <a:chExt cx="2372922" cy="46166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599BCD9-C6A0-7780-A295-614E5274C518}"/>
                </a:ext>
              </a:extLst>
            </p:cNvPr>
            <p:cNvSpPr txBox="1"/>
            <p:nvPr/>
          </p:nvSpPr>
          <p:spPr>
            <a:xfrm>
              <a:off x="527088" y="4617732"/>
              <a:ext cx="19671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Formatting</a:t>
              </a:r>
            </a:p>
          </p:txBody>
        </p:sp>
        <p:pic>
          <p:nvPicPr>
            <p:cNvPr id="1034" name="Picture 10" descr="Format clear text - User Interface &amp; Gesture Icons">
              <a:extLst>
                <a:ext uri="{FF2B5EF4-FFF2-40B4-BE49-F238E27FC236}">
                  <a16:creationId xmlns:a16="http://schemas.microsoft.com/office/drawing/2014/main" id="{7AA089FE-F026-B0C6-5197-512A276AFD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271" y="4715510"/>
              <a:ext cx="300951" cy="300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3ABFFD6-7FA3-0F80-01F8-F6E8397C0C3E}"/>
              </a:ext>
            </a:extLst>
          </p:cNvPr>
          <p:cNvSpPr txBox="1"/>
          <p:nvPr/>
        </p:nvSpPr>
        <p:spPr>
          <a:xfrm>
            <a:off x="8206117" y="4804946"/>
            <a:ext cx="937883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dirty="0" err="1">
                <a:solidFill>
                  <a:srgbClr val="161616"/>
                </a:solidFill>
              </a:rPr>
              <a:t>vito.be</a:t>
            </a:r>
            <a:endParaRPr lang="en-US" sz="1600" dirty="0">
              <a:solidFill>
                <a:srgbClr val="161616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14979E7-C6A4-8D1F-398D-36E97AA2C5BD}"/>
              </a:ext>
            </a:extLst>
          </p:cNvPr>
          <p:cNvGrpSpPr/>
          <p:nvPr/>
        </p:nvGrpSpPr>
        <p:grpSpPr>
          <a:xfrm>
            <a:off x="2455885" y="465800"/>
            <a:ext cx="3639666" cy="4567430"/>
            <a:chOff x="2455885" y="465800"/>
            <a:chExt cx="3639666" cy="4567430"/>
          </a:xfrm>
        </p:grpSpPr>
        <p:pic>
          <p:nvPicPr>
            <p:cNvPr id="3074" name="Picture 2" descr="Large Stack Of Papers On A White Background Stockfoto en meer beelden van  Stapel - Stapel, Papier, Document - iStock">
              <a:extLst>
                <a:ext uri="{FF2B5EF4-FFF2-40B4-BE49-F238E27FC236}">
                  <a16:creationId xmlns:a16="http://schemas.microsoft.com/office/drawing/2014/main" id="{628503A0-4EFA-A5C9-2097-7DF12C12190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81" t="8350" r="22167" b="6714"/>
            <a:stretch/>
          </p:blipFill>
          <p:spPr bwMode="auto">
            <a:xfrm>
              <a:off x="3624093" y="465800"/>
              <a:ext cx="2471458" cy="3863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D4E7D4F-60F1-F0FA-E92D-538BDE6CD3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85230" y="791716"/>
              <a:ext cx="40702" cy="3443352"/>
            </a:xfrm>
            <a:prstGeom prst="straightConnector1">
              <a:avLst/>
            </a:prstGeom>
            <a:ln w="38100">
              <a:solidFill>
                <a:srgbClr val="161616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E9B8FC-094E-5E7A-1179-B1F492847DF7}"/>
                </a:ext>
              </a:extLst>
            </p:cNvPr>
            <p:cNvSpPr txBox="1"/>
            <p:nvPr/>
          </p:nvSpPr>
          <p:spPr>
            <a:xfrm>
              <a:off x="2455885" y="1865681"/>
              <a:ext cx="12622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~130m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15467E6-2EB6-3AB7-2F41-D61A56828909}"/>
                </a:ext>
              </a:extLst>
            </p:cNvPr>
            <p:cNvSpPr txBox="1"/>
            <p:nvPr/>
          </p:nvSpPr>
          <p:spPr>
            <a:xfrm>
              <a:off x="3624093" y="4202233"/>
              <a:ext cx="243822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Printed </a:t>
              </a:r>
            </a:p>
            <a:p>
              <a:pPr algn="ctr"/>
              <a:r>
                <a:rPr lang="en-US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Human Genome</a:t>
              </a:r>
              <a:r>
                <a:rPr lang="en-US" sz="1800" baseline="300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2 </a:t>
              </a:r>
            </a:p>
          </p:txBody>
        </p:sp>
        <p:pic>
          <p:nvPicPr>
            <p:cNvPr id="4" name="Google Shape;172;p26" descr="20+ Free Gene Icon &amp; Dna Images - Pixabay">
              <a:extLst>
                <a:ext uri="{FF2B5EF4-FFF2-40B4-BE49-F238E27FC236}">
                  <a16:creationId xmlns:a16="http://schemas.microsoft.com/office/drawing/2014/main" id="{5EF99542-D53B-EEEF-A163-932D6BA26DA4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 rot="3378367">
              <a:off x="3305229" y="1548367"/>
              <a:ext cx="3175519" cy="187976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72175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0" y="0"/>
            <a:ext cx="5343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Genome Data in Health Care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4321D9-F81C-B7FD-EE7F-A335BED6ED67}"/>
              </a:ext>
            </a:extLst>
          </p:cNvPr>
          <p:cNvSpPr txBox="1"/>
          <p:nvPr/>
        </p:nvSpPr>
        <p:spPr>
          <a:xfrm>
            <a:off x="450395" y="781266"/>
            <a:ext cx="2230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Data Storage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 flipV="1">
            <a:off x="91440" y="584775"/>
            <a:ext cx="5108089" cy="3151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CF23C45-F5C4-0A42-F8A5-EAED3D56C9BF}"/>
              </a:ext>
            </a:extLst>
          </p:cNvPr>
          <p:cNvSpPr txBox="1"/>
          <p:nvPr/>
        </p:nvSpPr>
        <p:spPr>
          <a:xfrm>
            <a:off x="6693739" y="3151956"/>
            <a:ext cx="1782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Data Usage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C49C6C-2D62-65D7-3176-6E6218E8BD60}"/>
              </a:ext>
            </a:extLst>
          </p:cNvPr>
          <p:cNvSpPr txBox="1"/>
          <p:nvPr/>
        </p:nvSpPr>
        <p:spPr>
          <a:xfrm>
            <a:off x="8220405" y="4804946"/>
            <a:ext cx="937883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dirty="0" err="1">
                <a:solidFill>
                  <a:srgbClr val="161616"/>
                </a:solidFill>
              </a:rPr>
              <a:t>vito.be</a:t>
            </a:r>
            <a:endParaRPr lang="en-US" sz="1600" dirty="0">
              <a:solidFill>
                <a:srgbClr val="161616"/>
              </a:solidFill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493F389-C358-33B7-5156-907969B4A2CA}"/>
              </a:ext>
            </a:extLst>
          </p:cNvPr>
          <p:cNvGrpSpPr/>
          <p:nvPr/>
        </p:nvGrpSpPr>
        <p:grpSpPr>
          <a:xfrm>
            <a:off x="3613597" y="3151956"/>
            <a:ext cx="2230465" cy="1858184"/>
            <a:chOff x="4072240" y="2984827"/>
            <a:chExt cx="2230465" cy="1858184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E06B0AE-D885-F294-244C-7D42900932CF}"/>
                </a:ext>
              </a:extLst>
            </p:cNvPr>
            <p:cNvSpPr/>
            <p:nvPr/>
          </p:nvSpPr>
          <p:spPr>
            <a:xfrm>
              <a:off x="4072240" y="2984827"/>
              <a:ext cx="2230465" cy="1858184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1" name="Graphic 110" descr="Share with solid fill">
              <a:extLst>
                <a:ext uri="{FF2B5EF4-FFF2-40B4-BE49-F238E27FC236}">
                  <a16:creationId xmlns:a16="http://schemas.microsoft.com/office/drawing/2014/main" id="{774F81E9-796C-70C3-1906-B6002548F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0938" y="4023200"/>
              <a:ext cx="574120" cy="574120"/>
            </a:xfrm>
            <a:prstGeom prst="rect">
              <a:avLst/>
            </a:prstGeom>
          </p:spPr>
        </p:pic>
        <p:pic>
          <p:nvPicPr>
            <p:cNvPr id="113" name="Graphic 112" descr="Upload with solid fill">
              <a:extLst>
                <a:ext uri="{FF2B5EF4-FFF2-40B4-BE49-F238E27FC236}">
                  <a16:creationId xmlns:a16="http://schemas.microsoft.com/office/drawing/2014/main" id="{35F2A396-18EF-D4FB-449B-1B4BD143A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49097" y="3122428"/>
              <a:ext cx="724162" cy="724162"/>
            </a:xfrm>
            <a:prstGeom prst="rect">
              <a:avLst/>
            </a:prstGeom>
          </p:spPr>
        </p:pic>
        <p:pic>
          <p:nvPicPr>
            <p:cNvPr id="115" name="Graphic 114" descr="Magnifying glass with solid fill">
              <a:extLst>
                <a:ext uri="{FF2B5EF4-FFF2-40B4-BE49-F238E27FC236}">
                  <a16:creationId xmlns:a16="http://schemas.microsoft.com/office/drawing/2014/main" id="{B8DD89E6-80F0-9B70-8811-409575B89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13616" y="3192873"/>
              <a:ext cx="566165" cy="566165"/>
            </a:xfrm>
            <a:prstGeom prst="rect">
              <a:avLst/>
            </a:prstGeom>
          </p:spPr>
        </p:pic>
        <p:pic>
          <p:nvPicPr>
            <p:cNvPr id="117" name="Graphic 116" descr="Lock with solid fill">
              <a:extLst>
                <a:ext uri="{FF2B5EF4-FFF2-40B4-BE49-F238E27FC236}">
                  <a16:creationId xmlns:a16="http://schemas.microsoft.com/office/drawing/2014/main" id="{882A84FB-BBA3-39D0-6897-7A6C9338E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04926" y="3981557"/>
              <a:ext cx="639105" cy="639105"/>
            </a:xfrm>
            <a:prstGeom prst="rect">
              <a:avLst/>
            </a:prstGeom>
          </p:spPr>
        </p:pic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17206411-818F-39A8-CBD5-D638F401DC2A}"/>
              </a:ext>
            </a:extLst>
          </p:cNvPr>
          <p:cNvSpPr txBox="1"/>
          <p:nvPr/>
        </p:nvSpPr>
        <p:spPr>
          <a:xfrm>
            <a:off x="3668566" y="2344112"/>
            <a:ext cx="2068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Technological</a:t>
            </a:r>
          </a:p>
          <a:p>
            <a:pPr algn="ctr"/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Infrastructure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E4E4592-D81F-B71F-A61C-25F239949E4F}"/>
              </a:ext>
            </a:extLst>
          </p:cNvPr>
          <p:cNvGrpSpPr/>
          <p:nvPr/>
        </p:nvGrpSpPr>
        <p:grpSpPr>
          <a:xfrm>
            <a:off x="6458881" y="1138737"/>
            <a:ext cx="2230465" cy="2013219"/>
            <a:chOff x="4149141" y="784784"/>
            <a:chExt cx="2230465" cy="2013219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73456A8C-5B03-1AA3-3E67-10CEE982AB67}"/>
                </a:ext>
              </a:extLst>
            </p:cNvPr>
            <p:cNvGrpSpPr/>
            <p:nvPr/>
          </p:nvGrpSpPr>
          <p:grpSpPr>
            <a:xfrm>
              <a:off x="4249956" y="897856"/>
              <a:ext cx="2057909" cy="1877899"/>
              <a:chOff x="4155705" y="824447"/>
              <a:chExt cx="2057909" cy="1877899"/>
            </a:xfrm>
          </p:grpSpPr>
          <p:pic>
            <p:nvPicPr>
              <p:cNvPr id="69" name="Graphic 489" descr="Sling outline">
                <a:extLst>
                  <a:ext uri="{FF2B5EF4-FFF2-40B4-BE49-F238E27FC236}">
                    <a16:creationId xmlns:a16="http://schemas.microsoft.com/office/drawing/2014/main" id="{A51A2DE0-CA09-A47C-A79D-6DB01DDC21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155705" y="863544"/>
                <a:ext cx="990309" cy="990309"/>
              </a:xfrm>
              <a:prstGeom prst="rect">
                <a:avLst/>
              </a:prstGeom>
            </p:spPr>
          </p:pic>
          <p:pic>
            <p:nvPicPr>
              <p:cNvPr id="74" name="Graphic 251" descr="Scientist female outline">
                <a:extLst>
                  <a:ext uri="{FF2B5EF4-FFF2-40B4-BE49-F238E27FC236}">
                    <a16:creationId xmlns:a16="http://schemas.microsoft.com/office/drawing/2014/main" id="{DB9B460D-394A-4ED3-C559-8A7C654096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689505" y="1712037"/>
                <a:ext cx="990309" cy="990309"/>
              </a:xfrm>
              <a:prstGeom prst="rect">
                <a:avLst/>
              </a:prstGeom>
            </p:spPr>
          </p:pic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506E5B0B-F8D4-E98C-7A5D-A5709B4397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23305" y="824447"/>
                <a:ext cx="990309" cy="990309"/>
              </a:xfrm>
              <a:prstGeom prst="rect">
                <a:avLst/>
              </a:prstGeom>
            </p:spPr>
          </p:pic>
        </p:grp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2CD10BA7-8D5C-AF3A-A86D-F4885113B3B1}"/>
                </a:ext>
              </a:extLst>
            </p:cNvPr>
            <p:cNvSpPr/>
            <p:nvPr/>
          </p:nvSpPr>
          <p:spPr>
            <a:xfrm>
              <a:off x="4149141" y="784784"/>
              <a:ext cx="2230465" cy="2013219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EE44138B-1652-46F6-853C-EA700B6C4F2A}"/>
              </a:ext>
            </a:extLst>
          </p:cNvPr>
          <p:cNvGrpSpPr/>
          <p:nvPr/>
        </p:nvGrpSpPr>
        <p:grpSpPr>
          <a:xfrm>
            <a:off x="206076" y="1227162"/>
            <a:ext cx="2775838" cy="2306415"/>
            <a:chOff x="29718" y="1331932"/>
            <a:chExt cx="2775838" cy="2306415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A3D54D96-FAD4-79E1-1696-EC6BB226A171}"/>
                </a:ext>
              </a:extLst>
            </p:cNvPr>
            <p:cNvSpPr txBox="1"/>
            <p:nvPr/>
          </p:nvSpPr>
          <p:spPr>
            <a:xfrm>
              <a:off x="29718" y="3151740"/>
              <a:ext cx="10493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Cloud</a:t>
              </a:r>
              <a:endPara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FF08A411-8368-BEBC-E669-9DF7362FD98D}"/>
                </a:ext>
              </a:extLst>
            </p:cNvPr>
            <p:cNvSpPr txBox="1"/>
            <p:nvPr/>
          </p:nvSpPr>
          <p:spPr>
            <a:xfrm>
              <a:off x="1572424" y="3151740"/>
              <a:ext cx="12331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On-site</a:t>
              </a:r>
              <a:endPara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0F6607FD-3638-340E-F215-A3FE2EA9B72F}"/>
                </a:ext>
              </a:extLst>
            </p:cNvPr>
            <p:cNvGrpSpPr/>
            <p:nvPr/>
          </p:nvGrpSpPr>
          <p:grpSpPr>
            <a:xfrm>
              <a:off x="29718" y="1331932"/>
              <a:ext cx="2763884" cy="2306415"/>
              <a:chOff x="29718" y="1331932"/>
              <a:chExt cx="2763884" cy="2306415"/>
            </a:xfrm>
          </p:grpSpPr>
          <p:pic>
            <p:nvPicPr>
              <p:cNvPr id="67" name="Graphic 485" descr="Hospital with solid fill">
                <a:extLst>
                  <a:ext uri="{FF2B5EF4-FFF2-40B4-BE49-F238E27FC236}">
                    <a16:creationId xmlns:a16="http://schemas.microsoft.com/office/drawing/2014/main" id="{456BD2E8-7B18-8700-EE85-2AF0737FC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846916" y="1363482"/>
                <a:ext cx="1049367" cy="1049367"/>
              </a:xfrm>
              <a:prstGeom prst="rect">
                <a:avLst/>
              </a:prstGeom>
            </p:spPr>
          </p:pic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0DF062B8-2955-DBE0-4ECF-6ED40F1BA057}"/>
                  </a:ext>
                </a:extLst>
              </p:cNvPr>
              <p:cNvGrpSpPr/>
              <p:nvPr/>
            </p:nvGrpSpPr>
            <p:grpSpPr>
              <a:xfrm>
                <a:off x="91440" y="2277440"/>
                <a:ext cx="2592767" cy="991445"/>
                <a:chOff x="91440" y="2277440"/>
                <a:chExt cx="2592767" cy="991445"/>
              </a:xfrm>
            </p:grpSpPr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B6EF0EDD-5D67-3A01-7F63-F17AD0D48DB9}"/>
                    </a:ext>
                  </a:extLst>
                </p:cNvPr>
                <p:cNvGrpSpPr/>
                <p:nvPr/>
              </p:nvGrpSpPr>
              <p:grpSpPr>
                <a:xfrm>
                  <a:off x="91440" y="2415552"/>
                  <a:ext cx="1643142" cy="720407"/>
                  <a:chOff x="152752" y="2395436"/>
                  <a:chExt cx="1643142" cy="720407"/>
                </a:xfrm>
              </p:grpSpPr>
              <p:grpSp>
                <p:nvGrpSpPr>
                  <p:cNvPr id="97" name="Google Shape;177;p26">
                    <a:extLst>
                      <a:ext uri="{FF2B5EF4-FFF2-40B4-BE49-F238E27FC236}">
                        <a16:creationId xmlns:a16="http://schemas.microsoft.com/office/drawing/2014/main" id="{1C75EA2E-AA2D-033C-C919-52EBA0EDE7C3}"/>
                      </a:ext>
                    </a:extLst>
                  </p:cNvPr>
                  <p:cNvGrpSpPr/>
                  <p:nvPr/>
                </p:nvGrpSpPr>
                <p:grpSpPr>
                  <a:xfrm>
                    <a:off x="152752" y="2395436"/>
                    <a:ext cx="900509" cy="720407"/>
                    <a:chOff x="1710838" y="3359778"/>
                    <a:chExt cx="1255835" cy="1004668"/>
                  </a:xfrm>
                </p:grpSpPr>
                <p:pic>
                  <p:nvPicPr>
                    <p:cNvPr id="98" name="Google Shape;178;p26">
                      <a:extLst>
                        <a:ext uri="{FF2B5EF4-FFF2-40B4-BE49-F238E27FC236}">
                          <a16:creationId xmlns:a16="http://schemas.microsoft.com/office/drawing/2014/main" id="{10480E72-FD38-7057-7C7F-D71EA943280A}"/>
                        </a:ext>
                      </a:extLst>
                    </p:cNvPr>
                    <p:cNvPicPr preferRelativeResize="0"/>
                    <p:nvPr/>
                  </p:nvPicPr>
                  <p:blipFill rotWithShape="1">
                    <a:blip r:embed="rId18">
                      <a:alphaModFix/>
                    </a:blip>
                    <a:srcRect/>
                    <a:stretch/>
                  </p:blipFill>
                  <p:spPr>
                    <a:xfrm>
                      <a:off x="1710838" y="3359778"/>
                      <a:ext cx="1255835" cy="100466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99" name="Google Shape;179;p26" descr="20+ Free Gene Icon &amp; Dna Images - Pixabay">
                      <a:extLst>
                        <a:ext uri="{FF2B5EF4-FFF2-40B4-BE49-F238E27FC236}">
                          <a16:creationId xmlns:a16="http://schemas.microsoft.com/office/drawing/2014/main" id="{5270CB56-4148-B9D7-8215-668258035E51}"/>
                        </a:ext>
                      </a:extLst>
                    </p:cNvPr>
                    <p:cNvPicPr preferRelativeResize="0"/>
                    <p:nvPr/>
                  </p:nvPicPr>
                  <p:blipFill rotWithShape="1">
                    <a:blip r:embed="rId19">
                      <a:alphaModFix/>
                    </a:blip>
                    <a:srcRect/>
                    <a:stretch/>
                  </p:blipFill>
                  <p:spPr>
                    <a:xfrm>
                      <a:off x="2005753" y="3748168"/>
                      <a:ext cx="666004" cy="48805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25BF7D04-F08A-A641-A61E-FE6627D16259}"/>
                      </a:ext>
                    </a:extLst>
                  </p:cNvPr>
                  <p:cNvSpPr txBox="1"/>
                  <p:nvPr/>
                </p:nvSpPr>
                <p:spPr>
                  <a:xfrm>
                    <a:off x="1105270" y="2606704"/>
                    <a:ext cx="69062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" sz="2400" dirty="0">
                        <a:solidFill>
                          <a:srgbClr val="161616"/>
                        </a:solidFill>
                        <a:latin typeface="KoHo" pitchFamily="2" charset="-34"/>
                        <a:cs typeface="KoHo" pitchFamily="2" charset="-34"/>
                      </a:rPr>
                      <a:t>&amp;</a:t>
                    </a:r>
                    <a:endParaRPr lang="en-US" sz="2400" dirty="0">
                      <a:solidFill>
                        <a:srgbClr val="161616"/>
                      </a:solidFill>
                      <a:latin typeface="KoHo" pitchFamily="2" charset="-34"/>
                      <a:cs typeface="KoHo" pitchFamily="2" charset="-34"/>
                    </a:endParaRPr>
                  </a:p>
                </p:txBody>
              </p:sp>
            </p:grp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2656CE0E-A11A-9F05-AB50-FE0A1D0F00F4}"/>
                    </a:ext>
                  </a:extLst>
                </p:cNvPr>
                <p:cNvGrpSpPr/>
                <p:nvPr/>
              </p:nvGrpSpPr>
              <p:grpSpPr>
                <a:xfrm>
                  <a:off x="1736469" y="2277440"/>
                  <a:ext cx="947738" cy="991445"/>
                  <a:chOff x="3608220" y="2054449"/>
                  <a:chExt cx="947738" cy="991445"/>
                </a:xfrm>
              </p:grpSpPr>
              <p:pic>
                <p:nvPicPr>
                  <p:cNvPr id="103" name="Graphic 102" descr="Database outline">
                    <a:extLst>
                      <a:ext uri="{FF2B5EF4-FFF2-40B4-BE49-F238E27FC236}">
                        <a16:creationId xmlns:a16="http://schemas.microsoft.com/office/drawing/2014/main" id="{EA67CCBA-4CD1-B191-AFF5-61DAF49D51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>
                    <a:extLst>
                      <a:ext uri="{96DAC541-7B7A-43D3-8B79-37D633B846F1}">
                        <asvg:svgBlip xmlns:asvg="http://schemas.microsoft.com/office/drawing/2016/SVG/main" r:embed="rId2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08220" y="2131494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04" name="Google Shape;172;p26" descr="20+ Free Gene Icon &amp; Dna Images - Pixabay">
                    <a:extLst>
                      <a:ext uri="{FF2B5EF4-FFF2-40B4-BE49-F238E27FC236}">
                        <a16:creationId xmlns:a16="http://schemas.microsoft.com/office/drawing/2014/main" id="{1F052DAF-B242-2228-9D3E-C27E68E607FD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19">
                    <a:alphaModFix/>
                  </a:blip>
                  <a:srcRect/>
                  <a:stretch/>
                </p:blipFill>
                <p:spPr>
                  <a:xfrm rot="2696133">
                    <a:off x="3832171" y="2443971"/>
                    <a:ext cx="482541" cy="35361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0A39737D-7EF7-4E8F-7C14-304DAAB86FBF}"/>
                      </a:ext>
                    </a:extLst>
                  </p:cNvPr>
                  <p:cNvGrpSpPr/>
                  <p:nvPr/>
                </p:nvGrpSpPr>
                <p:grpSpPr>
                  <a:xfrm>
                    <a:off x="4049378" y="2054449"/>
                    <a:ext cx="506580" cy="444052"/>
                    <a:chOff x="4722996" y="2176725"/>
                    <a:chExt cx="506580" cy="444052"/>
                  </a:xfrm>
                </p:grpSpPr>
                <p:pic>
                  <p:nvPicPr>
                    <p:cNvPr id="106" name="Graphic 105" descr="Lock with solid fill">
                      <a:extLst>
                        <a:ext uri="{FF2B5EF4-FFF2-40B4-BE49-F238E27FC236}">
                          <a16:creationId xmlns:a16="http://schemas.microsoft.com/office/drawing/2014/main" id="{9731A31C-2D56-F7F9-3A1D-B830642841C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96DAC541-7B7A-43D3-8B79-37D633B846F1}">
                          <asvg:svgBlip xmlns:asvg="http://schemas.microsoft.com/office/drawing/2016/SVG/main" r:embed="rId1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722996" y="2176725"/>
                      <a:ext cx="506580" cy="44405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07" name="Rectangle 106">
                      <a:extLst>
                        <a:ext uri="{FF2B5EF4-FFF2-40B4-BE49-F238E27FC236}">
                          <a16:creationId xmlns:a16="http://schemas.microsoft.com/office/drawing/2014/main" id="{AEDBD9BF-D2AD-803E-FCE1-7D68F11D30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84821" y="2438400"/>
                      <a:ext cx="176463" cy="96253"/>
                    </a:xfrm>
                    <a:prstGeom prst="rect">
                      <a:avLst/>
                    </a:prstGeom>
                    <a:solidFill>
                      <a:schemeClr val="bg1">
                        <a:lumMod val="1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</p:grp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E891A7E7-4C56-F03B-52A6-495FE5606546}"/>
                  </a:ext>
                </a:extLst>
              </p:cNvPr>
              <p:cNvSpPr/>
              <p:nvPr/>
            </p:nvSpPr>
            <p:spPr>
              <a:xfrm>
                <a:off x="29718" y="1331932"/>
                <a:ext cx="2763884" cy="2306415"/>
              </a:xfrm>
              <a:prstGeom prst="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32" name="Arc 131">
            <a:extLst>
              <a:ext uri="{FF2B5EF4-FFF2-40B4-BE49-F238E27FC236}">
                <a16:creationId xmlns:a16="http://schemas.microsoft.com/office/drawing/2014/main" id="{6BB1BA4A-CEFE-5D77-B705-6F501E248671}"/>
              </a:ext>
            </a:extLst>
          </p:cNvPr>
          <p:cNvSpPr/>
          <p:nvPr/>
        </p:nvSpPr>
        <p:spPr>
          <a:xfrm rot="16200000">
            <a:off x="2838564" y="1360704"/>
            <a:ext cx="3736163" cy="3628810"/>
          </a:xfrm>
          <a:prstGeom prst="arc">
            <a:avLst>
              <a:gd name="adj1" fmla="val 18319807"/>
              <a:gd name="adj2" fmla="val 3298868"/>
            </a:avLst>
          </a:prstGeom>
          <a:ln w="38100">
            <a:solidFill>
              <a:srgbClr val="16161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33" name="Arc 132">
            <a:extLst>
              <a:ext uri="{FF2B5EF4-FFF2-40B4-BE49-F238E27FC236}">
                <a16:creationId xmlns:a16="http://schemas.microsoft.com/office/drawing/2014/main" id="{7455D4F8-DF4A-16EF-F009-8FA5EC6AB0C8}"/>
              </a:ext>
            </a:extLst>
          </p:cNvPr>
          <p:cNvSpPr/>
          <p:nvPr/>
        </p:nvSpPr>
        <p:spPr>
          <a:xfrm rot="2614228">
            <a:off x="5594055" y="3111819"/>
            <a:ext cx="1378037" cy="1338441"/>
          </a:xfrm>
          <a:prstGeom prst="arc">
            <a:avLst>
              <a:gd name="adj1" fmla="val 18319807"/>
              <a:gd name="adj2" fmla="val 3298868"/>
            </a:avLst>
          </a:prstGeom>
          <a:ln w="38100">
            <a:solidFill>
              <a:srgbClr val="16161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34" name="Arc 133">
            <a:extLst>
              <a:ext uri="{FF2B5EF4-FFF2-40B4-BE49-F238E27FC236}">
                <a16:creationId xmlns:a16="http://schemas.microsoft.com/office/drawing/2014/main" id="{FB28ABB5-9CF4-E064-57D5-4682ABCCA7FE}"/>
              </a:ext>
            </a:extLst>
          </p:cNvPr>
          <p:cNvSpPr/>
          <p:nvPr/>
        </p:nvSpPr>
        <p:spPr>
          <a:xfrm rot="7911729">
            <a:off x="2515953" y="3119105"/>
            <a:ext cx="1378037" cy="1338441"/>
          </a:xfrm>
          <a:prstGeom prst="arc">
            <a:avLst>
              <a:gd name="adj1" fmla="val 18319807"/>
              <a:gd name="adj2" fmla="val 3298868"/>
            </a:avLst>
          </a:prstGeom>
          <a:ln w="38100">
            <a:solidFill>
              <a:srgbClr val="16161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10000"/>
                </a:schemeClr>
              </a:solidFill>
            </a:endParaRP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107A1DE1-F590-C98B-1F01-28D257639F10}"/>
              </a:ext>
            </a:extLst>
          </p:cNvPr>
          <p:cNvGrpSpPr/>
          <p:nvPr/>
        </p:nvGrpSpPr>
        <p:grpSpPr>
          <a:xfrm>
            <a:off x="4232746" y="848316"/>
            <a:ext cx="914400" cy="914400"/>
            <a:chOff x="4245446" y="899116"/>
            <a:chExt cx="914400" cy="914400"/>
          </a:xfrm>
        </p:grpSpPr>
        <p:pic>
          <p:nvPicPr>
            <p:cNvPr id="138" name="Graphic 137" descr="Shield with solid fill">
              <a:extLst>
                <a:ext uri="{FF2B5EF4-FFF2-40B4-BE49-F238E27FC236}">
                  <a16:creationId xmlns:a16="http://schemas.microsoft.com/office/drawing/2014/main" id="{EF667178-3235-DAC0-5E17-D75D2BB3E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245446" y="899116"/>
              <a:ext cx="914400" cy="914400"/>
            </a:xfrm>
            <a:prstGeom prst="rect">
              <a:avLst/>
            </a:prstGeom>
          </p:spPr>
        </p:pic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17F730AB-2D83-031A-350C-DE972462DB4E}"/>
                </a:ext>
              </a:extLst>
            </p:cNvPr>
            <p:cNvSpPr txBox="1"/>
            <p:nvPr/>
          </p:nvSpPr>
          <p:spPr>
            <a:xfrm>
              <a:off x="4515541" y="1094706"/>
              <a:ext cx="3742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>
                      <a:lumMod val="10000"/>
                    </a:schemeClr>
                  </a:solidFill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801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" grpId="0"/>
      <p:bldP spid="120" grpId="0"/>
      <p:bldP spid="132" grpId="0" animBg="1"/>
      <p:bldP spid="133" grpId="0" animBg="1"/>
      <p:bldP spid="1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0" y="0"/>
            <a:ext cx="5343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Genome Data in Health Care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4321D9-F81C-B7FD-EE7F-A335BED6ED67}"/>
              </a:ext>
            </a:extLst>
          </p:cNvPr>
          <p:cNvSpPr txBox="1"/>
          <p:nvPr/>
        </p:nvSpPr>
        <p:spPr>
          <a:xfrm>
            <a:off x="488654" y="1594407"/>
            <a:ext cx="2230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Data Storage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 flipV="1">
            <a:off x="91440" y="584775"/>
            <a:ext cx="5108089" cy="3151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CF23C45-F5C4-0A42-F8A5-EAED3D56C9BF}"/>
              </a:ext>
            </a:extLst>
          </p:cNvPr>
          <p:cNvSpPr txBox="1"/>
          <p:nvPr/>
        </p:nvSpPr>
        <p:spPr>
          <a:xfrm>
            <a:off x="6885900" y="4343281"/>
            <a:ext cx="1782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Data Usage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815B4-7ABF-5D8E-902B-4012DBC234D3}"/>
              </a:ext>
            </a:extLst>
          </p:cNvPr>
          <p:cNvSpPr txBox="1"/>
          <p:nvPr/>
        </p:nvSpPr>
        <p:spPr>
          <a:xfrm>
            <a:off x="1270635" y="891388"/>
            <a:ext cx="3044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b="1" u="sng" dirty="0">
                <a:solidFill>
                  <a:srgbClr val="C00000"/>
                </a:solidFill>
                <a:latin typeface="KoHo" pitchFamily="2" charset="-34"/>
                <a:cs typeface="KoHo" pitchFamily="2" charset="-34"/>
              </a:rPr>
              <a:t>Institution-centric</a:t>
            </a:r>
            <a:endParaRPr lang="en-US" sz="2400" b="1" u="sng" dirty="0">
              <a:solidFill>
                <a:srgbClr val="C00000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C49C6C-2D62-65D7-3176-6E6218E8BD60}"/>
              </a:ext>
            </a:extLst>
          </p:cNvPr>
          <p:cNvSpPr txBox="1"/>
          <p:nvPr/>
        </p:nvSpPr>
        <p:spPr>
          <a:xfrm>
            <a:off x="8220405" y="4804946"/>
            <a:ext cx="937883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dirty="0" err="1">
                <a:solidFill>
                  <a:srgbClr val="161616"/>
                </a:solidFill>
              </a:rPr>
              <a:t>vito.be</a:t>
            </a:r>
            <a:endParaRPr lang="en-US" sz="1600" dirty="0">
              <a:solidFill>
                <a:srgbClr val="161616"/>
              </a:solidFill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493F389-C358-33B7-5156-907969B4A2CA}"/>
              </a:ext>
            </a:extLst>
          </p:cNvPr>
          <p:cNvGrpSpPr/>
          <p:nvPr/>
        </p:nvGrpSpPr>
        <p:grpSpPr>
          <a:xfrm>
            <a:off x="3218578" y="2457271"/>
            <a:ext cx="2230465" cy="1858184"/>
            <a:chOff x="4072240" y="2984827"/>
            <a:chExt cx="2230465" cy="1858184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E06B0AE-D885-F294-244C-7D42900932CF}"/>
                </a:ext>
              </a:extLst>
            </p:cNvPr>
            <p:cNvSpPr/>
            <p:nvPr/>
          </p:nvSpPr>
          <p:spPr>
            <a:xfrm>
              <a:off x="4072240" y="2984827"/>
              <a:ext cx="2230465" cy="1858184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1" name="Graphic 110" descr="Share with solid fill">
              <a:extLst>
                <a:ext uri="{FF2B5EF4-FFF2-40B4-BE49-F238E27FC236}">
                  <a16:creationId xmlns:a16="http://schemas.microsoft.com/office/drawing/2014/main" id="{774F81E9-796C-70C3-1906-B6002548F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0938" y="4023200"/>
              <a:ext cx="574120" cy="574120"/>
            </a:xfrm>
            <a:prstGeom prst="rect">
              <a:avLst/>
            </a:prstGeom>
          </p:spPr>
        </p:pic>
        <p:pic>
          <p:nvPicPr>
            <p:cNvPr id="113" name="Graphic 112" descr="Upload with solid fill">
              <a:extLst>
                <a:ext uri="{FF2B5EF4-FFF2-40B4-BE49-F238E27FC236}">
                  <a16:creationId xmlns:a16="http://schemas.microsoft.com/office/drawing/2014/main" id="{35F2A396-18EF-D4FB-449B-1B4BD143A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49097" y="3122428"/>
              <a:ext cx="724162" cy="724162"/>
            </a:xfrm>
            <a:prstGeom prst="rect">
              <a:avLst/>
            </a:prstGeom>
          </p:spPr>
        </p:pic>
        <p:pic>
          <p:nvPicPr>
            <p:cNvPr id="115" name="Graphic 114" descr="Magnifying glass with solid fill">
              <a:extLst>
                <a:ext uri="{FF2B5EF4-FFF2-40B4-BE49-F238E27FC236}">
                  <a16:creationId xmlns:a16="http://schemas.microsoft.com/office/drawing/2014/main" id="{B8DD89E6-80F0-9B70-8811-409575B89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13616" y="3192873"/>
              <a:ext cx="566165" cy="566165"/>
            </a:xfrm>
            <a:prstGeom prst="rect">
              <a:avLst/>
            </a:prstGeom>
          </p:spPr>
        </p:pic>
        <p:pic>
          <p:nvPicPr>
            <p:cNvPr id="117" name="Graphic 116" descr="Lock with solid fill">
              <a:extLst>
                <a:ext uri="{FF2B5EF4-FFF2-40B4-BE49-F238E27FC236}">
                  <a16:creationId xmlns:a16="http://schemas.microsoft.com/office/drawing/2014/main" id="{882A84FB-BBA3-39D0-6897-7A6C9338E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04926" y="3981557"/>
              <a:ext cx="639105" cy="639105"/>
            </a:xfrm>
            <a:prstGeom prst="rect">
              <a:avLst/>
            </a:prstGeom>
          </p:spPr>
        </p:pic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17206411-818F-39A8-CBD5-D638F401DC2A}"/>
              </a:ext>
            </a:extLst>
          </p:cNvPr>
          <p:cNvSpPr txBox="1"/>
          <p:nvPr/>
        </p:nvSpPr>
        <p:spPr>
          <a:xfrm>
            <a:off x="3285387" y="1620216"/>
            <a:ext cx="2068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Technological</a:t>
            </a:r>
          </a:p>
          <a:p>
            <a:pPr algn="ctr"/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Infrastructure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E4E4592-D81F-B71F-A61C-25F239949E4F}"/>
              </a:ext>
            </a:extLst>
          </p:cNvPr>
          <p:cNvGrpSpPr/>
          <p:nvPr/>
        </p:nvGrpSpPr>
        <p:grpSpPr>
          <a:xfrm>
            <a:off x="6651042" y="2330062"/>
            <a:ext cx="2230465" cy="2013219"/>
            <a:chOff x="4149141" y="784784"/>
            <a:chExt cx="2230465" cy="2013219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73456A8C-5B03-1AA3-3E67-10CEE982AB67}"/>
                </a:ext>
              </a:extLst>
            </p:cNvPr>
            <p:cNvGrpSpPr/>
            <p:nvPr/>
          </p:nvGrpSpPr>
          <p:grpSpPr>
            <a:xfrm>
              <a:off x="4249956" y="897856"/>
              <a:ext cx="2057909" cy="1877899"/>
              <a:chOff x="4155705" y="824447"/>
              <a:chExt cx="2057909" cy="1877899"/>
            </a:xfrm>
          </p:grpSpPr>
          <p:pic>
            <p:nvPicPr>
              <p:cNvPr id="69" name="Graphic 489" descr="Sling outline">
                <a:extLst>
                  <a:ext uri="{FF2B5EF4-FFF2-40B4-BE49-F238E27FC236}">
                    <a16:creationId xmlns:a16="http://schemas.microsoft.com/office/drawing/2014/main" id="{A51A2DE0-CA09-A47C-A79D-6DB01DDC21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155705" y="863544"/>
                <a:ext cx="990309" cy="990309"/>
              </a:xfrm>
              <a:prstGeom prst="rect">
                <a:avLst/>
              </a:prstGeom>
            </p:spPr>
          </p:pic>
          <p:pic>
            <p:nvPicPr>
              <p:cNvPr id="74" name="Graphic 251" descr="Scientist female outline">
                <a:extLst>
                  <a:ext uri="{FF2B5EF4-FFF2-40B4-BE49-F238E27FC236}">
                    <a16:creationId xmlns:a16="http://schemas.microsoft.com/office/drawing/2014/main" id="{DB9B460D-394A-4ED3-C559-8A7C654096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689505" y="1712037"/>
                <a:ext cx="990309" cy="990309"/>
              </a:xfrm>
              <a:prstGeom prst="rect">
                <a:avLst/>
              </a:prstGeom>
            </p:spPr>
          </p:pic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506E5B0B-F8D4-E98C-7A5D-A5709B4397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23305" y="824447"/>
                <a:ext cx="990309" cy="990309"/>
              </a:xfrm>
              <a:prstGeom prst="rect">
                <a:avLst/>
              </a:prstGeom>
            </p:spPr>
          </p:pic>
        </p:grp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2CD10BA7-8D5C-AF3A-A86D-F4885113B3B1}"/>
                </a:ext>
              </a:extLst>
            </p:cNvPr>
            <p:cNvSpPr/>
            <p:nvPr/>
          </p:nvSpPr>
          <p:spPr>
            <a:xfrm>
              <a:off x="4149141" y="784784"/>
              <a:ext cx="2230465" cy="2013219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EE44138B-1652-46F6-853C-EA700B6C4F2A}"/>
              </a:ext>
            </a:extLst>
          </p:cNvPr>
          <p:cNvGrpSpPr/>
          <p:nvPr/>
        </p:nvGrpSpPr>
        <p:grpSpPr>
          <a:xfrm>
            <a:off x="256395" y="2014051"/>
            <a:ext cx="2775838" cy="2306415"/>
            <a:chOff x="29718" y="1331932"/>
            <a:chExt cx="2775838" cy="2306415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A3D54D96-FAD4-79E1-1696-EC6BB226A171}"/>
                </a:ext>
              </a:extLst>
            </p:cNvPr>
            <p:cNvSpPr txBox="1"/>
            <p:nvPr/>
          </p:nvSpPr>
          <p:spPr>
            <a:xfrm>
              <a:off x="29718" y="3151740"/>
              <a:ext cx="10493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Cloud</a:t>
              </a:r>
              <a:endPara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FF08A411-8368-BEBC-E669-9DF7362FD98D}"/>
                </a:ext>
              </a:extLst>
            </p:cNvPr>
            <p:cNvSpPr txBox="1"/>
            <p:nvPr/>
          </p:nvSpPr>
          <p:spPr>
            <a:xfrm>
              <a:off x="1572424" y="3151740"/>
              <a:ext cx="12331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On-site</a:t>
              </a:r>
              <a:endPara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0F6607FD-3638-340E-F215-A3FE2EA9B72F}"/>
                </a:ext>
              </a:extLst>
            </p:cNvPr>
            <p:cNvGrpSpPr/>
            <p:nvPr/>
          </p:nvGrpSpPr>
          <p:grpSpPr>
            <a:xfrm>
              <a:off x="29718" y="1331932"/>
              <a:ext cx="2763884" cy="2306415"/>
              <a:chOff x="29718" y="1331932"/>
              <a:chExt cx="2763884" cy="2306415"/>
            </a:xfrm>
          </p:grpSpPr>
          <p:pic>
            <p:nvPicPr>
              <p:cNvPr id="67" name="Graphic 485" descr="Hospital with solid fill">
                <a:extLst>
                  <a:ext uri="{FF2B5EF4-FFF2-40B4-BE49-F238E27FC236}">
                    <a16:creationId xmlns:a16="http://schemas.microsoft.com/office/drawing/2014/main" id="{456BD2E8-7B18-8700-EE85-2AF0737FC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846916" y="1363482"/>
                <a:ext cx="1049367" cy="1049367"/>
              </a:xfrm>
              <a:prstGeom prst="rect">
                <a:avLst/>
              </a:prstGeom>
            </p:spPr>
          </p:pic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0DF062B8-2955-DBE0-4ECF-6ED40F1BA057}"/>
                  </a:ext>
                </a:extLst>
              </p:cNvPr>
              <p:cNvGrpSpPr/>
              <p:nvPr/>
            </p:nvGrpSpPr>
            <p:grpSpPr>
              <a:xfrm>
                <a:off x="91440" y="2277440"/>
                <a:ext cx="2592767" cy="991445"/>
                <a:chOff x="91440" y="2277440"/>
                <a:chExt cx="2592767" cy="991445"/>
              </a:xfrm>
            </p:grpSpPr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B6EF0EDD-5D67-3A01-7F63-F17AD0D48DB9}"/>
                    </a:ext>
                  </a:extLst>
                </p:cNvPr>
                <p:cNvGrpSpPr/>
                <p:nvPr/>
              </p:nvGrpSpPr>
              <p:grpSpPr>
                <a:xfrm>
                  <a:off x="91440" y="2415552"/>
                  <a:ext cx="1643142" cy="720407"/>
                  <a:chOff x="152752" y="2395436"/>
                  <a:chExt cx="1643142" cy="720407"/>
                </a:xfrm>
              </p:grpSpPr>
              <p:grpSp>
                <p:nvGrpSpPr>
                  <p:cNvPr id="97" name="Google Shape;177;p26">
                    <a:extLst>
                      <a:ext uri="{FF2B5EF4-FFF2-40B4-BE49-F238E27FC236}">
                        <a16:creationId xmlns:a16="http://schemas.microsoft.com/office/drawing/2014/main" id="{1C75EA2E-AA2D-033C-C919-52EBA0EDE7C3}"/>
                      </a:ext>
                    </a:extLst>
                  </p:cNvPr>
                  <p:cNvGrpSpPr/>
                  <p:nvPr/>
                </p:nvGrpSpPr>
                <p:grpSpPr>
                  <a:xfrm>
                    <a:off x="152752" y="2395436"/>
                    <a:ext cx="900509" cy="720407"/>
                    <a:chOff x="1710838" y="3359778"/>
                    <a:chExt cx="1255835" cy="1004668"/>
                  </a:xfrm>
                </p:grpSpPr>
                <p:pic>
                  <p:nvPicPr>
                    <p:cNvPr id="98" name="Google Shape;178;p26">
                      <a:extLst>
                        <a:ext uri="{FF2B5EF4-FFF2-40B4-BE49-F238E27FC236}">
                          <a16:creationId xmlns:a16="http://schemas.microsoft.com/office/drawing/2014/main" id="{10480E72-FD38-7057-7C7F-D71EA943280A}"/>
                        </a:ext>
                      </a:extLst>
                    </p:cNvPr>
                    <p:cNvPicPr preferRelativeResize="0"/>
                    <p:nvPr/>
                  </p:nvPicPr>
                  <p:blipFill rotWithShape="1">
                    <a:blip r:embed="rId18">
                      <a:alphaModFix/>
                    </a:blip>
                    <a:srcRect/>
                    <a:stretch/>
                  </p:blipFill>
                  <p:spPr>
                    <a:xfrm>
                      <a:off x="1710838" y="3359778"/>
                      <a:ext cx="1255835" cy="100466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99" name="Google Shape;179;p26" descr="20+ Free Gene Icon &amp; Dna Images - Pixabay">
                      <a:extLst>
                        <a:ext uri="{FF2B5EF4-FFF2-40B4-BE49-F238E27FC236}">
                          <a16:creationId xmlns:a16="http://schemas.microsoft.com/office/drawing/2014/main" id="{5270CB56-4148-B9D7-8215-668258035E51}"/>
                        </a:ext>
                      </a:extLst>
                    </p:cNvPr>
                    <p:cNvPicPr preferRelativeResize="0"/>
                    <p:nvPr/>
                  </p:nvPicPr>
                  <p:blipFill rotWithShape="1">
                    <a:blip r:embed="rId19">
                      <a:alphaModFix/>
                    </a:blip>
                    <a:srcRect/>
                    <a:stretch/>
                  </p:blipFill>
                  <p:spPr>
                    <a:xfrm>
                      <a:off x="2005753" y="3748168"/>
                      <a:ext cx="666004" cy="48805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25BF7D04-F08A-A641-A61E-FE6627D16259}"/>
                      </a:ext>
                    </a:extLst>
                  </p:cNvPr>
                  <p:cNvSpPr txBox="1"/>
                  <p:nvPr/>
                </p:nvSpPr>
                <p:spPr>
                  <a:xfrm>
                    <a:off x="1105270" y="2606704"/>
                    <a:ext cx="69062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" sz="2400" dirty="0">
                        <a:solidFill>
                          <a:srgbClr val="161616"/>
                        </a:solidFill>
                        <a:latin typeface="KoHo" pitchFamily="2" charset="-34"/>
                        <a:cs typeface="KoHo" pitchFamily="2" charset="-34"/>
                      </a:rPr>
                      <a:t>&amp;</a:t>
                    </a:r>
                    <a:endParaRPr lang="en-US" sz="2400" dirty="0">
                      <a:solidFill>
                        <a:srgbClr val="161616"/>
                      </a:solidFill>
                      <a:latin typeface="KoHo" pitchFamily="2" charset="-34"/>
                      <a:cs typeface="KoHo" pitchFamily="2" charset="-34"/>
                    </a:endParaRPr>
                  </a:p>
                </p:txBody>
              </p:sp>
            </p:grp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2656CE0E-A11A-9F05-AB50-FE0A1D0F00F4}"/>
                    </a:ext>
                  </a:extLst>
                </p:cNvPr>
                <p:cNvGrpSpPr/>
                <p:nvPr/>
              </p:nvGrpSpPr>
              <p:grpSpPr>
                <a:xfrm>
                  <a:off x="1736469" y="2277440"/>
                  <a:ext cx="947738" cy="991445"/>
                  <a:chOff x="3608220" y="2054449"/>
                  <a:chExt cx="947738" cy="991445"/>
                </a:xfrm>
              </p:grpSpPr>
              <p:pic>
                <p:nvPicPr>
                  <p:cNvPr id="103" name="Graphic 102" descr="Database outline">
                    <a:extLst>
                      <a:ext uri="{FF2B5EF4-FFF2-40B4-BE49-F238E27FC236}">
                        <a16:creationId xmlns:a16="http://schemas.microsoft.com/office/drawing/2014/main" id="{EA67CCBA-4CD1-B191-AFF5-61DAF49D51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>
                    <a:extLst>
                      <a:ext uri="{96DAC541-7B7A-43D3-8B79-37D633B846F1}">
                        <asvg:svgBlip xmlns:asvg="http://schemas.microsoft.com/office/drawing/2016/SVG/main" r:embed="rId2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08220" y="2131494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04" name="Google Shape;172;p26" descr="20+ Free Gene Icon &amp; Dna Images - Pixabay">
                    <a:extLst>
                      <a:ext uri="{FF2B5EF4-FFF2-40B4-BE49-F238E27FC236}">
                        <a16:creationId xmlns:a16="http://schemas.microsoft.com/office/drawing/2014/main" id="{1F052DAF-B242-2228-9D3E-C27E68E607FD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19">
                    <a:alphaModFix/>
                  </a:blip>
                  <a:srcRect/>
                  <a:stretch/>
                </p:blipFill>
                <p:spPr>
                  <a:xfrm rot="2696133">
                    <a:off x="3832171" y="2443971"/>
                    <a:ext cx="482541" cy="35361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0A39737D-7EF7-4E8F-7C14-304DAAB86FBF}"/>
                      </a:ext>
                    </a:extLst>
                  </p:cNvPr>
                  <p:cNvGrpSpPr/>
                  <p:nvPr/>
                </p:nvGrpSpPr>
                <p:grpSpPr>
                  <a:xfrm>
                    <a:off x="4049378" y="2054449"/>
                    <a:ext cx="506580" cy="444052"/>
                    <a:chOff x="4722996" y="2176725"/>
                    <a:chExt cx="506580" cy="444052"/>
                  </a:xfrm>
                </p:grpSpPr>
                <p:pic>
                  <p:nvPicPr>
                    <p:cNvPr id="106" name="Graphic 105" descr="Lock with solid fill">
                      <a:extLst>
                        <a:ext uri="{FF2B5EF4-FFF2-40B4-BE49-F238E27FC236}">
                          <a16:creationId xmlns:a16="http://schemas.microsoft.com/office/drawing/2014/main" id="{9731A31C-2D56-F7F9-3A1D-B830642841C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96DAC541-7B7A-43D3-8B79-37D633B846F1}">
                          <asvg:svgBlip xmlns:asvg="http://schemas.microsoft.com/office/drawing/2016/SVG/main" r:embed="rId1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722996" y="2176725"/>
                      <a:ext cx="506580" cy="44405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07" name="Rectangle 106">
                      <a:extLst>
                        <a:ext uri="{FF2B5EF4-FFF2-40B4-BE49-F238E27FC236}">
                          <a16:creationId xmlns:a16="http://schemas.microsoft.com/office/drawing/2014/main" id="{AEDBD9BF-D2AD-803E-FCE1-7D68F11D30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84821" y="2438400"/>
                      <a:ext cx="176463" cy="96253"/>
                    </a:xfrm>
                    <a:prstGeom prst="rect">
                      <a:avLst/>
                    </a:prstGeom>
                    <a:solidFill>
                      <a:schemeClr val="bg1">
                        <a:lumMod val="1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</p:grp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E891A7E7-4C56-F03B-52A6-495FE5606546}"/>
                  </a:ext>
                </a:extLst>
              </p:cNvPr>
              <p:cNvSpPr/>
              <p:nvPr/>
            </p:nvSpPr>
            <p:spPr>
              <a:xfrm>
                <a:off x="29718" y="1331932"/>
                <a:ext cx="2763884" cy="2306415"/>
              </a:xfrm>
              <a:prstGeom prst="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33" name="Arc 132">
            <a:extLst>
              <a:ext uri="{FF2B5EF4-FFF2-40B4-BE49-F238E27FC236}">
                <a16:creationId xmlns:a16="http://schemas.microsoft.com/office/drawing/2014/main" id="{7455D4F8-DF4A-16EF-F009-8FA5EC6AB0C8}"/>
              </a:ext>
            </a:extLst>
          </p:cNvPr>
          <p:cNvSpPr/>
          <p:nvPr/>
        </p:nvSpPr>
        <p:spPr>
          <a:xfrm rot="5400000">
            <a:off x="2436997" y="3370219"/>
            <a:ext cx="1378037" cy="1338441"/>
          </a:xfrm>
          <a:prstGeom prst="arc">
            <a:avLst>
              <a:gd name="adj1" fmla="val 18319807"/>
              <a:gd name="adj2" fmla="val 3298868"/>
            </a:avLst>
          </a:prstGeom>
          <a:ln w="38100">
            <a:solidFill>
              <a:srgbClr val="16161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C3CF5FA-EBFE-59C4-5A5A-DB59E9A04C8E}"/>
              </a:ext>
            </a:extLst>
          </p:cNvPr>
          <p:cNvSpPr/>
          <p:nvPr/>
        </p:nvSpPr>
        <p:spPr>
          <a:xfrm>
            <a:off x="91440" y="1502502"/>
            <a:ext cx="5628191" cy="3387094"/>
          </a:xfrm>
          <a:prstGeom prst="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F0E3EF6-95C2-45E2-0B45-BFAB3F1CAAE4}"/>
              </a:ext>
            </a:extLst>
          </p:cNvPr>
          <p:cNvGrpSpPr/>
          <p:nvPr/>
        </p:nvGrpSpPr>
        <p:grpSpPr>
          <a:xfrm>
            <a:off x="5428206" y="1517387"/>
            <a:ext cx="1338441" cy="1809129"/>
            <a:chOff x="5428206" y="1517387"/>
            <a:chExt cx="1338441" cy="1809129"/>
          </a:xfrm>
        </p:grpSpPr>
        <p:sp>
          <p:nvSpPr>
            <p:cNvPr id="134" name="Arc 133">
              <a:extLst>
                <a:ext uri="{FF2B5EF4-FFF2-40B4-BE49-F238E27FC236}">
                  <a16:creationId xmlns:a16="http://schemas.microsoft.com/office/drawing/2014/main" id="{FB28ABB5-9CF4-E064-57D5-4682ABCCA7FE}"/>
                </a:ext>
              </a:extLst>
            </p:cNvPr>
            <p:cNvSpPr/>
            <p:nvPr/>
          </p:nvSpPr>
          <p:spPr>
            <a:xfrm rot="16034984">
              <a:off x="5408408" y="1968277"/>
              <a:ext cx="1378037" cy="1338441"/>
            </a:xfrm>
            <a:prstGeom prst="arc">
              <a:avLst>
                <a:gd name="adj1" fmla="val 18319807"/>
                <a:gd name="adj2" fmla="val 3298868"/>
              </a:avLst>
            </a:prstGeom>
            <a:ln w="38100">
              <a:solidFill>
                <a:srgbClr val="161616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0C3E170-8132-1F27-1A35-C5882EA78C07}"/>
                </a:ext>
              </a:extLst>
            </p:cNvPr>
            <p:cNvSpPr txBox="1"/>
            <p:nvPr/>
          </p:nvSpPr>
          <p:spPr>
            <a:xfrm>
              <a:off x="5877456" y="1517387"/>
              <a:ext cx="4030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sz="2400" b="1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?</a:t>
              </a:r>
              <a:endParaRPr lang="en-US" sz="24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426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33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0" y="0"/>
            <a:ext cx="6500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Scaling Genome Data Usage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 flipV="1">
            <a:off x="91440" y="584775"/>
            <a:ext cx="5166360" cy="3151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39815B4-7ABF-5D8E-902B-4012DBC234D3}"/>
              </a:ext>
            </a:extLst>
          </p:cNvPr>
          <p:cNvSpPr txBox="1"/>
          <p:nvPr/>
        </p:nvSpPr>
        <p:spPr>
          <a:xfrm>
            <a:off x="66040" y="3411247"/>
            <a:ext cx="8157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State-of-the-art for </a:t>
            </a:r>
            <a:r>
              <a:rPr lang="en" sz="24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clinical</a:t>
            </a:r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 genomic data sharing?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pic>
        <p:nvPicPr>
          <p:cNvPr id="2050" name="Picture 2" descr="What has a FHIR repository ever done for us?”">
            <a:extLst>
              <a:ext uri="{FF2B5EF4-FFF2-40B4-BE49-F238E27FC236}">
                <a16:creationId xmlns:a16="http://schemas.microsoft.com/office/drawing/2014/main" id="{2951E4B4-EFF2-7E41-8D7D-87D0D570A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343" y="1094667"/>
            <a:ext cx="1700707" cy="106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ata Standardization – OHDSI">
            <a:extLst>
              <a:ext uri="{FF2B5EF4-FFF2-40B4-BE49-F238E27FC236}">
                <a16:creationId xmlns:a16="http://schemas.microsoft.com/office/drawing/2014/main" id="{0B15B73E-0904-E048-DA56-FF36EADD6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009" y="1933460"/>
            <a:ext cx="3215811" cy="81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eacon Landing Page | ELIXIR">
            <a:extLst>
              <a:ext uri="{FF2B5EF4-FFF2-40B4-BE49-F238E27FC236}">
                <a16:creationId xmlns:a16="http://schemas.microsoft.com/office/drawing/2014/main" id="{D6776984-77EB-CA35-A7B8-99D977276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282" y="584775"/>
            <a:ext cx="1572633" cy="134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2B01D7-7010-5F12-3582-B2BC62F61EDE}"/>
              </a:ext>
            </a:extLst>
          </p:cNvPr>
          <p:cNvSpPr txBox="1"/>
          <p:nvPr/>
        </p:nvSpPr>
        <p:spPr>
          <a:xfrm>
            <a:off x="8206117" y="4804946"/>
            <a:ext cx="937883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dirty="0" err="1">
                <a:solidFill>
                  <a:srgbClr val="161616"/>
                </a:solidFill>
              </a:rPr>
              <a:t>vito.be</a:t>
            </a:r>
            <a:endParaRPr lang="en-US" sz="1600" dirty="0">
              <a:solidFill>
                <a:srgbClr val="16161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60E727-84F3-BAD8-ACDD-B0FBC38AD629}"/>
              </a:ext>
            </a:extLst>
          </p:cNvPr>
          <p:cNvSpPr txBox="1"/>
          <p:nvPr/>
        </p:nvSpPr>
        <p:spPr>
          <a:xfrm>
            <a:off x="66040" y="1009167"/>
            <a:ext cx="3545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Research</a:t>
            </a:r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 genomic data sharing initiatives: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CFB53A-24A5-7FBC-6847-9186C8988486}"/>
              </a:ext>
            </a:extLst>
          </p:cNvPr>
          <p:cNvGrpSpPr/>
          <p:nvPr/>
        </p:nvGrpSpPr>
        <p:grpSpPr>
          <a:xfrm>
            <a:off x="319099" y="4149932"/>
            <a:ext cx="7416779" cy="830997"/>
            <a:chOff x="301170" y="4191705"/>
            <a:chExt cx="7416779" cy="83099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039B7F7-D850-EA27-0753-930E0607B20A}"/>
                </a:ext>
              </a:extLst>
            </p:cNvPr>
            <p:cNvSpPr txBox="1"/>
            <p:nvPr/>
          </p:nvSpPr>
          <p:spPr>
            <a:xfrm>
              <a:off x="301170" y="4191705"/>
              <a:ext cx="36996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sz="2400" b="1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GDPR (EU) / HIPPA (US) *EU Health Data Spaces*</a:t>
              </a:r>
              <a:endParaRPr lang="en-US" sz="24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6B2D91E-3877-261A-D7E6-443FC47BB0A2}"/>
                </a:ext>
              </a:extLst>
            </p:cNvPr>
            <p:cNvCxnSpPr>
              <a:cxnSpLocks/>
              <a:stCxn id="3" idx="3"/>
              <a:endCxn id="11" idx="1"/>
            </p:cNvCxnSpPr>
            <p:nvPr/>
          </p:nvCxnSpPr>
          <p:spPr>
            <a:xfrm>
              <a:off x="4000843" y="4607204"/>
              <a:ext cx="1841666" cy="8683"/>
            </a:xfrm>
            <a:prstGeom prst="straightConnector1">
              <a:avLst/>
            </a:prstGeom>
            <a:ln w="38100">
              <a:solidFill>
                <a:schemeClr val="bg1">
                  <a:lumMod val="1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014679-22F7-165E-FC60-AAFF4E3A036B}"/>
                </a:ext>
              </a:extLst>
            </p:cNvPr>
            <p:cNvSpPr txBox="1"/>
            <p:nvPr/>
          </p:nvSpPr>
          <p:spPr>
            <a:xfrm>
              <a:off x="5842509" y="4385054"/>
              <a:ext cx="1875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Not much...</a:t>
              </a:r>
              <a:endPara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876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0" y="0"/>
            <a:ext cx="619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Current Technological Constraints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 flipV="1">
            <a:off x="91440" y="584775"/>
            <a:ext cx="5980497" cy="3151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CF23C45-F5C4-0A42-F8A5-EAED3D56C9BF}"/>
              </a:ext>
            </a:extLst>
          </p:cNvPr>
          <p:cNvSpPr txBox="1"/>
          <p:nvPr/>
        </p:nvSpPr>
        <p:spPr>
          <a:xfrm>
            <a:off x="91440" y="3002798"/>
            <a:ext cx="2892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Data duplication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815B4-7ABF-5D8E-902B-4012DBC234D3}"/>
              </a:ext>
            </a:extLst>
          </p:cNvPr>
          <p:cNvSpPr txBox="1"/>
          <p:nvPr/>
        </p:nvSpPr>
        <p:spPr>
          <a:xfrm>
            <a:off x="91440" y="4121803"/>
            <a:ext cx="2564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Data breach risks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C49C6C-2D62-65D7-3176-6E6218E8BD60}"/>
              </a:ext>
            </a:extLst>
          </p:cNvPr>
          <p:cNvSpPr txBox="1"/>
          <p:nvPr/>
        </p:nvSpPr>
        <p:spPr>
          <a:xfrm>
            <a:off x="8206117" y="4804946"/>
            <a:ext cx="937883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dirty="0" err="1">
                <a:solidFill>
                  <a:srgbClr val="161616"/>
                </a:solidFill>
              </a:rPr>
              <a:t>vito.be</a:t>
            </a:r>
            <a:endParaRPr lang="en-US" sz="1600" dirty="0">
              <a:solidFill>
                <a:srgbClr val="161616"/>
              </a:solidFill>
            </a:endParaRPr>
          </a:p>
        </p:txBody>
      </p:sp>
      <p:sp>
        <p:nvSpPr>
          <p:cNvPr id="4" name="Google Shape;189;p27">
            <a:extLst>
              <a:ext uri="{FF2B5EF4-FFF2-40B4-BE49-F238E27FC236}">
                <a16:creationId xmlns:a16="http://schemas.microsoft.com/office/drawing/2014/main" id="{58E7CE4A-040F-8775-7F9F-ECBB6C03D706}"/>
              </a:ext>
            </a:extLst>
          </p:cNvPr>
          <p:cNvSpPr txBox="1"/>
          <p:nvPr/>
        </p:nvSpPr>
        <p:spPr>
          <a:xfrm>
            <a:off x="104367" y="1560669"/>
            <a:ext cx="6998182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>
              <a:buSzPts val="2200"/>
            </a:pPr>
            <a:r>
              <a:rPr lang="en-US" sz="2000" i="0" u="none" strike="noStrike" cap="none" dirty="0">
                <a:solidFill>
                  <a:schemeClr val="bg1">
                    <a:lumMod val="10000"/>
                  </a:schemeClr>
                </a:solidFill>
                <a:latin typeface="KoHo" pitchFamily="2" charset="-34"/>
                <a:ea typeface="Calibri Light" panose="020F0302020204030204" pitchFamily="34" charset="0"/>
                <a:cs typeface="KoHo" pitchFamily="2" charset="-34"/>
                <a:sym typeface="Corbel"/>
              </a:rPr>
              <a:t>Individual humans exhibit ~3 million mutations (</a:t>
            </a:r>
            <a:r>
              <a:rPr lang="en-US" sz="2000" b="1" dirty="0">
                <a:solidFill>
                  <a:schemeClr val="bg1">
                    <a:lumMod val="10000"/>
                  </a:schemeClr>
                </a:solidFill>
                <a:latin typeface="KoHo" pitchFamily="2" charset="-34"/>
                <a:ea typeface="Calibri Light" panose="020F0302020204030204" pitchFamily="34" charset="0"/>
                <a:cs typeface="KoHo" pitchFamily="2" charset="-34"/>
                <a:sym typeface="Corbel"/>
              </a:rPr>
              <a:t>~125 MBs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KoHo" pitchFamily="2" charset="-34"/>
                <a:ea typeface="Calibri Light" panose="020F0302020204030204" pitchFamily="34" charset="0"/>
                <a:cs typeface="KoHo" pitchFamily="2" charset="-34"/>
                <a:sym typeface="Corbel"/>
              </a:rPr>
              <a:t>)</a:t>
            </a:r>
            <a:endParaRPr lang="en-US" sz="2000" i="0" u="none" strike="noStrike" cap="none" dirty="0">
              <a:solidFill>
                <a:schemeClr val="bg1">
                  <a:lumMod val="10000"/>
                </a:schemeClr>
              </a:solidFill>
              <a:latin typeface="KoHo" pitchFamily="2" charset="-34"/>
              <a:ea typeface="Calibri Light" panose="020F0302020204030204" pitchFamily="34" charset="0"/>
              <a:cs typeface="KoHo" pitchFamily="2" charset="-34"/>
              <a:sym typeface="Corbel"/>
            </a:endParaRPr>
          </a:p>
          <a:p>
            <a:pPr marL="1397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KoHo" pitchFamily="2" charset="-34"/>
                <a:ea typeface="Calibri Light" panose="020F0302020204030204" pitchFamily="34" charset="0"/>
                <a:cs typeface="KoHo" pitchFamily="2" charset="-34"/>
                <a:sym typeface="Corbel"/>
              </a:rPr>
              <a:t>V</a:t>
            </a:r>
            <a:r>
              <a:rPr lang="en-US" sz="2000" i="0" u="none" strike="noStrike" cap="none" dirty="0">
                <a:solidFill>
                  <a:schemeClr val="bg1">
                    <a:lumMod val="10000"/>
                  </a:schemeClr>
                </a:solidFill>
                <a:latin typeface="KoHo" pitchFamily="2" charset="-34"/>
                <a:ea typeface="Calibri Light" panose="020F0302020204030204" pitchFamily="34" charset="0"/>
                <a:cs typeface="KoHo" pitchFamily="2" charset="-34"/>
                <a:sym typeface="Corbel"/>
              </a:rPr>
              <a:t>CF file </a:t>
            </a:r>
            <a:r>
              <a:rPr lang="en-US" sz="2000" b="1" i="0" u="none" strike="noStrike" cap="none" dirty="0">
                <a:solidFill>
                  <a:schemeClr val="bg1">
                    <a:lumMod val="10000"/>
                  </a:schemeClr>
                </a:solidFill>
                <a:latin typeface="KoHo" pitchFamily="2" charset="-34"/>
                <a:ea typeface="Calibri Light" panose="020F0302020204030204" pitchFamily="34" charset="0"/>
                <a:cs typeface="KoHo" pitchFamily="2" charset="-34"/>
                <a:sym typeface="Corbel"/>
              </a:rPr>
              <a:t>records only those differences</a:t>
            </a:r>
            <a:endParaRPr sz="2000" i="0" u="none" strike="noStrike" cap="none" dirty="0">
              <a:solidFill>
                <a:schemeClr val="bg1">
                  <a:lumMod val="10000"/>
                </a:schemeClr>
              </a:solidFill>
              <a:latin typeface="KoHo" pitchFamily="2" charset="-34"/>
              <a:ea typeface="Calibri Light" panose="020F0302020204030204" pitchFamily="34" charset="0"/>
              <a:cs typeface="KoHo" pitchFamily="2" charset="-34"/>
              <a:sym typeface="Corbe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ADB70D-38D1-CD3D-235A-009AC599B8E1}"/>
              </a:ext>
            </a:extLst>
          </p:cNvPr>
          <p:cNvSpPr txBox="1"/>
          <p:nvPr/>
        </p:nvSpPr>
        <p:spPr>
          <a:xfrm>
            <a:off x="69388" y="1095852"/>
            <a:ext cx="45026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u="none" strike="noStrike" cap="none" dirty="0">
                <a:solidFill>
                  <a:schemeClr val="bg1">
                    <a:lumMod val="10000"/>
                  </a:schemeClr>
                </a:solidFill>
                <a:latin typeface="KoHo" pitchFamily="2" charset="-34"/>
                <a:ea typeface="Calibri Light" panose="020F0302020204030204" pitchFamily="34" charset="0"/>
                <a:cs typeface="KoHo" pitchFamily="2" charset="-34"/>
                <a:sym typeface="Corbel"/>
              </a:rPr>
              <a:t>Variant </a:t>
            </a:r>
            <a:r>
              <a:rPr lang="en-US" sz="2400" i="1" dirty="0">
                <a:solidFill>
                  <a:schemeClr val="bg1">
                    <a:lumMod val="10000"/>
                  </a:schemeClr>
                </a:solidFill>
                <a:latin typeface="KoHo" pitchFamily="2" charset="-34"/>
                <a:ea typeface="Calibri Light" panose="020F0302020204030204" pitchFamily="34" charset="0"/>
                <a:cs typeface="KoHo" pitchFamily="2" charset="-34"/>
                <a:sym typeface="Corbel"/>
              </a:rPr>
              <a:t>Call </a:t>
            </a:r>
            <a:r>
              <a:rPr lang="en-US" sz="2400" i="1" u="none" strike="noStrike" cap="none" dirty="0">
                <a:solidFill>
                  <a:schemeClr val="bg1">
                    <a:lumMod val="10000"/>
                  </a:schemeClr>
                </a:solidFill>
                <a:latin typeface="KoHo" pitchFamily="2" charset="-34"/>
                <a:ea typeface="Calibri Light" panose="020F0302020204030204" pitchFamily="34" charset="0"/>
                <a:cs typeface="KoHo" pitchFamily="2" charset="-34"/>
                <a:sym typeface="Corbel"/>
              </a:rPr>
              <a:t>Format (VCF) </a:t>
            </a:r>
            <a:r>
              <a:rPr lang="en-US" sz="2400" i="0" u="none" strike="noStrike" cap="none" dirty="0">
                <a:solidFill>
                  <a:schemeClr val="bg1">
                    <a:lumMod val="10000"/>
                  </a:schemeClr>
                </a:solidFill>
                <a:latin typeface="KoHo" pitchFamily="2" charset="-34"/>
                <a:ea typeface="Calibri Light" panose="020F0302020204030204" pitchFamily="34" charset="0"/>
                <a:cs typeface="KoHo" pitchFamily="2" charset="-34"/>
                <a:sym typeface="Corbel"/>
              </a:rPr>
              <a:t>file</a:t>
            </a:r>
            <a:endParaRPr lang="en-US" sz="2400" dirty="0">
              <a:solidFill>
                <a:schemeClr val="bg1">
                  <a:lumMod val="10000"/>
                </a:schemeClr>
              </a:solidFill>
              <a:latin typeface="KoHo" pitchFamily="2" charset="-34"/>
              <a:cs typeface="KoHo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27330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0" y="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A Solid Solution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 flipV="1">
            <a:off x="91440" y="584775"/>
            <a:ext cx="2905760" cy="3151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BAB1F9-D6C4-AACC-431C-9C1FF0CDCDBC}"/>
              </a:ext>
            </a:extLst>
          </p:cNvPr>
          <p:cNvSpPr txBox="1"/>
          <p:nvPr/>
        </p:nvSpPr>
        <p:spPr>
          <a:xfrm>
            <a:off x="8206117" y="4804946"/>
            <a:ext cx="937883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dirty="0" err="1">
                <a:solidFill>
                  <a:srgbClr val="161616"/>
                </a:solidFill>
              </a:rPr>
              <a:t>vito.be</a:t>
            </a:r>
            <a:endParaRPr lang="en-US" sz="1600" dirty="0">
              <a:solidFill>
                <a:srgbClr val="161616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57B01F9-2308-B4BB-7F74-F242358CAE79}"/>
              </a:ext>
            </a:extLst>
          </p:cNvPr>
          <p:cNvGrpSpPr/>
          <p:nvPr/>
        </p:nvGrpSpPr>
        <p:grpSpPr>
          <a:xfrm>
            <a:off x="3673148" y="862633"/>
            <a:ext cx="2088554" cy="2119142"/>
            <a:chOff x="3277591" y="789158"/>
            <a:chExt cx="2088554" cy="2119142"/>
          </a:xfrm>
        </p:grpSpPr>
        <p:sp>
          <p:nvSpPr>
            <p:cNvPr id="29" name="Hexagon 28">
              <a:extLst>
                <a:ext uri="{FF2B5EF4-FFF2-40B4-BE49-F238E27FC236}">
                  <a16:creationId xmlns:a16="http://schemas.microsoft.com/office/drawing/2014/main" id="{45BCCB84-B611-D542-1833-0127C3803A3A}"/>
                </a:ext>
              </a:extLst>
            </p:cNvPr>
            <p:cNvSpPr/>
            <p:nvPr/>
          </p:nvSpPr>
          <p:spPr>
            <a:xfrm>
              <a:off x="3277591" y="1235233"/>
              <a:ext cx="2011429" cy="1673067"/>
            </a:xfrm>
            <a:prstGeom prst="hexagon">
              <a:avLst/>
            </a:prstGeom>
            <a:noFill/>
            <a:ln w="38100">
              <a:solidFill>
                <a:srgbClr val="16161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846A60A-22D3-178A-5CC2-A36429A55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0068" y="789158"/>
              <a:ext cx="916077" cy="838003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57033F5-66EA-A150-76EE-AB9D783B9D7E}"/>
                </a:ext>
              </a:extLst>
            </p:cNvPr>
            <p:cNvGrpSpPr/>
            <p:nvPr/>
          </p:nvGrpSpPr>
          <p:grpSpPr>
            <a:xfrm>
              <a:off x="3774861" y="1516141"/>
              <a:ext cx="1111250" cy="1111250"/>
              <a:chOff x="3608220" y="2131494"/>
              <a:chExt cx="914400" cy="914400"/>
            </a:xfrm>
          </p:grpSpPr>
          <p:pic>
            <p:nvPicPr>
              <p:cNvPr id="34" name="Graphic 33" descr="Database outline">
                <a:extLst>
                  <a:ext uri="{FF2B5EF4-FFF2-40B4-BE49-F238E27FC236}">
                    <a16:creationId xmlns:a16="http://schemas.microsoft.com/office/drawing/2014/main" id="{03B45A99-3F3E-0ED8-92B3-1B9B7F92FA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608220" y="213149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5" name="Google Shape;172;p26" descr="20+ Free Gene Icon &amp; Dna Images - Pixabay">
                <a:extLst>
                  <a:ext uri="{FF2B5EF4-FFF2-40B4-BE49-F238E27FC236}">
                    <a16:creationId xmlns:a16="http://schemas.microsoft.com/office/drawing/2014/main" id="{9B6FCAC5-A823-7419-609F-FC7B6FE50F65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 rot="2696133">
                <a:off x="3832171" y="2443971"/>
                <a:ext cx="482541" cy="3536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5F5E152-22CD-C594-7419-4F85A447ECB8}"/>
              </a:ext>
            </a:extLst>
          </p:cNvPr>
          <p:cNvGrpSpPr/>
          <p:nvPr/>
        </p:nvGrpSpPr>
        <p:grpSpPr>
          <a:xfrm>
            <a:off x="404029" y="2295432"/>
            <a:ext cx="2230465" cy="1858184"/>
            <a:chOff x="4072240" y="2984827"/>
            <a:chExt cx="2230465" cy="185818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7AC05F5-9D50-07B6-3D53-6F8A02369F52}"/>
                </a:ext>
              </a:extLst>
            </p:cNvPr>
            <p:cNvSpPr/>
            <p:nvPr/>
          </p:nvSpPr>
          <p:spPr>
            <a:xfrm>
              <a:off x="4072240" y="2984827"/>
              <a:ext cx="2230465" cy="1858184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Graphic 41" descr="Share with solid fill">
              <a:extLst>
                <a:ext uri="{FF2B5EF4-FFF2-40B4-BE49-F238E27FC236}">
                  <a16:creationId xmlns:a16="http://schemas.microsoft.com/office/drawing/2014/main" id="{44AB6CB3-5566-FF1C-8A7C-6D67A3FDA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80938" y="4023200"/>
              <a:ext cx="574120" cy="574120"/>
            </a:xfrm>
            <a:prstGeom prst="rect">
              <a:avLst/>
            </a:prstGeom>
          </p:spPr>
        </p:pic>
        <p:pic>
          <p:nvPicPr>
            <p:cNvPr id="43" name="Graphic 42" descr="Upload with solid fill">
              <a:extLst>
                <a:ext uri="{FF2B5EF4-FFF2-40B4-BE49-F238E27FC236}">
                  <a16:creationId xmlns:a16="http://schemas.microsoft.com/office/drawing/2014/main" id="{B7791D26-6303-C4D9-0CF2-3E6F156D6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249097" y="3122428"/>
              <a:ext cx="724162" cy="724162"/>
            </a:xfrm>
            <a:prstGeom prst="rect">
              <a:avLst/>
            </a:prstGeom>
          </p:spPr>
        </p:pic>
        <p:pic>
          <p:nvPicPr>
            <p:cNvPr id="44" name="Graphic 43" descr="Magnifying glass with solid fill">
              <a:extLst>
                <a:ext uri="{FF2B5EF4-FFF2-40B4-BE49-F238E27FC236}">
                  <a16:creationId xmlns:a16="http://schemas.microsoft.com/office/drawing/2014/main" id="{ED7E5C76-94C7-9DFA-3064-E47B520BA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413616" y="3192873"/>
              <a:ext cx="566165" cy="566165"/>
            </a:xfrm>
            <a:prstGeom prst="rect">
              <a:avLst/>
            </a:prstGeom>
          </p:spPr>
        </p:pic>
        <p:pic>
          <p:nvPicPr>
            <p:cNvPr id="45" name="Graphic 44" descr="Lock with solid fill">
              <a:extLst>
                <a:ext uri="{FF2B5EF4-FFF2-40B4-BE49-F238E27FC236}">
                  <a16:creationId xmlns:a16="http://schemas.microsoft.com/office/drawing/2014/main" id="{2A54AC3D-179E-BC8C-C4BB-1273D2D00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304926" y="3981557"/>
              <a:ext cx="639105" cy="639105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342B06B-010D-FE94-A283-C937A018293F}"/>
              </a:ext>
            </a:extLst>
          </p:cNvPr>
          <p:cNvSpPr txBox="1"/>
          <p:nvPr/>
        </p:nvSpPr>
        <p:spPr>
          <a:xfrm>
            <a:off x="507978" y="1464435"/>
            <a:ext cx="2068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Technological</a:t>
            </a:r>
          </a:p>
          <a:p>
            <a:pPr algn="ctr"/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Infrastructure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D337E69-FB83-4B2A-0166-F2A3FD929B2E}"/>
              </a:ext>
            </a:extLst>
          </p:cNvPr>
          <p:cNvSpPr txBox="1"/>
          <p:nvPr/>
        </p:nvSpPr>
        <p:spPr>
          <a:xfrm>
            <a:off x="6818873" y="4330784"/>
            <a:ext cx="1782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Data Usage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3366920-6FA9-52A2-3706-2CB33DEA7B2C}"/>
              </a:ext>
            </a:extLst>
          </p:cNvPr>
          <p:cNvSpPr txBox="1"/>
          <p:nvPr/>
        </p:nvSpPr>
        <p:spPr>
          <a:xfrm>
            <a:off x="3563629" y="2981774"/>
            <a:ext cx="2230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Data Storage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4553206-CFFE-20C4-AF21-33DE26541BCB}"/>
              </a:ext>
            </a:extLst>
          </p:cNvPr>
          <p:cNvSpPr txBox="1"/>
          <p:nvPr/>
        </p:nvSpPr>
        <p:spPr>
          <a:xfrm>
            <a:off x="3178157" y="305641"/>
            <a:ext cx="3044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b="1" u="sng" dirty="0">
                <a:solidFill>
                  <a:srgbClr val="056E64"/>
                </a:solidFill>
                <a:latin typeface="KoHo" pitchFamily="2" charset="-34"/>
                <a:cs typeface="KoHo" pitchFamily="2" charset="-34"/>
              </a:rPr>
              <a:t>Citizen-centric</a:t>
            </a:r>
            <a:endParaRPr lang="en-US" sz="2400" b="1" u="sng" dirty="0">
              <a:solidFill>
                <a:srgbClr val="056E64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21DE7FF-09C8-ED4F-227C-9C3A1D0F969E}"/>
              </a:ext>
            </a:extLst>
          </p:cNvPr>
          <p:cNvSpPr/>
          <p:nvPr/>
        </p:nvSpPr>
        <p:spPr>
          <a:xfrm>
            <a:off x="3384656" y="812715"/>
            <a:ext cx="2619426" cy="2938831"/>
          </a:xfrm>
          <a:prstGeom prst="rect">
            <a:avLst/>
          </a:prstGeom>
          <a:noFill/>
          <a:ln>
            <a:solidFill>
              <a:srgbClr val="056E64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F81B9692-E146-9EFF-77F8-DD903AE9730A}"/>
              </a:ext>
            </a:extLst>
          </p:cNvPr>
          <p:cNvSpPr/>
          <p:nvPr/>
        </p:nvSpPr>
        <p:spPr>
          <a:xfrm rot="5550079">
            <a:off x="2631924" y="526557"/>
            <a:ext cx="3736163" cy="5153430"/>
          </a:xfrm>
          <a:prstGeom prst="arc">
            <a:avLst>
              <a:gd name="adj1" fmla="val 18319807"/>
              <a:gd name="adj2" fmla="val 3298868"/>
            </a:avLst>
          </a:prstGeom>
          <a:ln w="38100">
            <a:solidFill>
              <a:srgbClr val="16161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A5748001-708B-57A5-803B-15A5EEFFAA7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158740" y="1473117"/>
            <a:ext cx="392840" cy="424500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246AB533-5A94-0B4C-30B0-11C3728CEF1A}"/>
              </a:ext>
            </a:extLst>
          </p:cNvPr>
          <p:cNvGrpSpPr/>
          <p:nvPr/>
        </p:nvGrpSpPr>
        <p:grpSpPr>
          <a:xfrm>
            <a:off x="6298127" y="149346"/>
            <a:ext cx="2569326" cy="4181439"/>
            <a:chOff x="6298127" y="149346"/>
            <a:chExt cx="2569326" cy="4181439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7FBC737-E7DE-8F82-9754-BE26B0EAD07F}"/>
                </a:ext>
              </a:extLst>
            </p:cNvPr>
            <p:cNvGrpSpPr/>
            <p:nvPr/>
          </p:nvGrpSpPr>
          <p:grpSpPr>
            <a:xfrm>
              <a:off x="6298127" y="149346"/>
              <a:ext cx="2569326" cy="4181439"/>
              <a:chOff x="6489674" y="149346"/>
              <a:chExt cx="2569326" cy="4181439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13027A14-CFD0-A82A-8CD9-E36E0395ACC3}"/>
                  </a:ext>
                </a:extLst>
              </p:cNvPr>
              <p:cNvGrpSpPr/>
              <p:nvPr/>
            </p:nvGrpSpPr>
            <p:grpSpPr>
              <a:xfrm>
                <a:off x="7287005" y="381755"/>
                <a:ext cx="1536465" cy="3821724"/>
                <a:chOff x="4757880" y="-1224435"/>
                <a:chExt cx="1536465" cy="3821724"/>
              </a:xfrm>
            </p:grpSpPr>
            <p:pic>
              <p:nvPicPr>
                <p:cNvPr id="52" name="Graphic 489" descr="Sling outline">
                  <a:extLst>
                    <a:ext uri="{FF2B5EF4-FFF2-40B4-BE49-F238E27FC236}">
                      <a16:creationId xmlns:a16="http://schemas.microsoft.com/office/drawing/2014/main" id="{1661D049-C299-F15C-1951-8B81D33781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7880" y="-1224435"/>
                  <a:ext cx="990309" cy="990309"/>
                </a:xfrm>
                <a:prstGeom prst="rect">
                  <a:avLst/>
                </a:prstGeom>
              </p:spPr>
            </p:pic>
            <p:pic>
              <p:nvPicPr>
                <p:cNvPr id="53" name="Graphic 251" descr="Scientist female outline">
                  <a:extLst>
                    <a:ext uri="{FF2B5EF4-FFF2-40B4-BE49-F238E27FC236}">
                      <a16:creationId xmlns:a16="http://schemas.microsoft.com/office/drawing/2014/main" id="{8C167A9E-62D1-99C5-3A9D-AEB2875829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77736" y="1834577"/>
                  <a:ext cx="762712" cy="762712"/>
                </a:xfrm>
                <a:prstGeom prst="rect">
                  <a:avLst/>
                </a:prstGeom>
              </p:spPr>
            </p:pic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C5417656-6949-25B2-3F2D-0467FB779E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564248" y="525378"/>
                  <a:ext cx="730097" cy="730097"/>
                </a:xfrm>
                <a:prstGeom prst="rect">
                  <a:avLst/>
                </a:prstGeom>
              </p:spPr>
            </p:pic>
          </p:grp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9110A55-9AF9-DF99-7565-61222787CC07}"/>
                  </a:ext>
                </a:extLst>
              </p:cNvPr>
              <p:cNvSpPr/>
              <p:nvPr/>
            </p:nvSpPr>
            <p:spPr>
              <a:xfrm>
                <a:off x="6489674" y="149346"/>
                <a:ext cx="2569326" cy="4181439"/>
              </a:xfrm>
              <a:prstGeom prst="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150B6490-F359-ECB6-B654-434CAD95FB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832420" y="2116147"/>
                <a:ext cx="730096" cy="730096"/>
              </a:xfrm>
              <a:prstGeom prst="rect">
                <a:avLst/>
              </a:prstGeom>
            </p:spPr>
          </p:pic>
          <p:pic>
            <p:nvPicPr>
              <p:cNvPr id="61" name="Graphic 485" descr="Hospital with solid fill">
                <a:extLst>
                  <a:ext uri="{FF2B5EF4-FFF2-40B4-BE49-F238E27FC236}">
                    <a16:creationId xmlns:a16="http://schemas.microsoft.com/office/drawing/2014/main" id="{377958F7-8449-2ACF-1079-2E7E422AD7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6936691" y="1618955"/>
                <a:ext cx="521553" cy="521553"/>
              </a:xfrm>
              <a:prstGeom prst="rect">
                <a:avLst/>
              </a:prstGeom>
            </p:spPr>
          </p:pic>
          <p:pic>
            <p:nvPicPr>
              <p:cNvPr id="62" name="Graphic 485" descr="Hospital with solid fill">
                <a:extLst>
                  <a:ext uri="{FF2B5EF4-FFF2-40B4-BE49-F238E27FC236}">
                    <a16:creationId xmlns:a16="http://schemas.microsoft.com/office/drawing/2014/main" id="{144D5C4D-61C6-9B34-3267-F37C6D13FD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8197644" y="1633711"/>
                <a:ext cx="521553" cy="521553"/>
              </a:xfrm>
              <a:prstGeom prst="rect">
                <a:avLst/>
              </a:prstGeom>
            </p:spPr>
          </p:pic>
          <p:pic>
            <p:nvPicPr>
              <p:cNvPr id="63" name="Graphic 485" descr="Hospital with solid fill">
                <a:extLst>
                  <a:ext uri="{FF2B5EF4-FFF2-40B4-BE49-F238E27FC236}">
                    <a16:creationId xmlns:a16="http://schemas.microsoft.com/office/drawing/2014/main" id="{A66794E9-29B8-D5DC-436C-3822103050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7509427" y="2978285"/>
                <a:ext cx="521553" cy="521553"/>
              </a:xfrm>
              <a:prstGeom prst="rect">
                <a:avLst/>
              </a:prstGeom>
            </p:spPr>
          </p:pic>
        </p:grp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1065F7-A9A0-F9BD-B8FD-F9D3E68C895A}"/>
                </a:ext>
              </a:extLst>
            </p:cNvPr>
            <p:cNvSpPr/>
            <p:nvPr/>
          </p:nvSpPr>
          <p:spPr>
            <a:xfrm>
              <a:off x="6556089" y="1618955"/>
              <a:ext cx="908962" cy="1314332"/>
            </a:xfrm>
            <a:prstGeom prst="rect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7F97C61-E299-5AAB-64FC-894461E31940}"/>
                </a:ext>
              </a:extLst>
            </p:cNvPr>
            <p:cNvSpPr/>
            <p:nvPr/>
          </p:nvSpPr>
          <p:spPr>
            <a:xfrm>
              <a:off x="7813889" y="1591993"/>
              <a:ext cx="908962" cy="1341294"/>
            </a:xfrm>
            <a:prstGeom prst="rect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8806826-9F99-99C5-F2A4-47BF17C9E03C}"/>
                </a:ext>
              </a:extLst>
            </p:cNvPr>
            <p:cNvSpPr/>
            <p:nvPr/>
          </p:nvSpPr>
          <p:spPr>
            <a:xfrm>
              <a:off x="7136131" y="3005026"/>
              <a:ext cx="908962" cy="1219393"/>
            </a:xfrm>
            <a:prstGeom prst="rect">
              <a:avLst/>
            </a:prstGeom>
            <a:noFill/>
            <a:ln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8ED2419-860E-918B-E046-9848CA2B60BE}"/>
              </a:ext>
            </a:extLst>
          </p:cNvPr>
          <p:cNvGrpSpPr/>
          <p:nvPr/>
        </p:nvGrpSpPr>
        <p:grpSpPr>
          <a:xfrm>
            <a:off x="2198918" y="657203"/>
            <a:ext cx="1338441" cy="1802064"/>
            <a:chOff x="2198918" y="657203"/>
            <a:chExt cx="1338441" cy="1802064"/>
          </a:xfrm>
        </p:grpSpPr>
        <p:sp>
          <p:nvSpPr>
            <p:cNvPr id="71" name="Arc 70">
              <a:extLst>
                <a:ext uri="{FF2B5EF4-FFF2-40B4-BE49-F238E27FC236}">
                  <a16:creationId xmlns:a16="http://schemas.microsoft.com/office/drawing/2014/main" id="{C8015CC6-1FDF-C266-D6F1-F17BF0FA4729}"/>
                </a:ext>
              </a:extLst>
            </p:cNvPr>
            <p:cNvSpPr/>
            <p:nvPr/>
          </p:nvSpPr>
          <p:spPr>
            <a:xfrm rot="15275263">
              <a:off x="2179120" y="1101028"/>
              <a:ext cx="1378037" cy="1338441"/>
            </a:xfrm>
            <a:prstGeom prst="arc">
              <a:avLst>
                <a:gd name="adj1" fmla="val 18319807"/>
                <a:gd name="adj2" fmla="val 3298868"/>
              </a:avLst>
            </a:prstGeom>
            <a:ln w="38100">
              <a:solidFill>
                <a:srgbClr val="161616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pic>
          <p:nvPicPr>
            <p:cNvPr id="74" name="Graphic 73" descr="Checkbox Checked with solid fill">
              <a:extLst>
                <a:ext uri="{FF2B5EF4-FFF2-40B4-BE49-F238E27FC236}">
                  <a16:creationId xmlns:a16="http://schemas.microsoft.com/office/drawing/2014/main" id="{A0481B3D-2E6E-08E7-130D-253F79846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 rot="20606238">
              <a:off x="2361884" y="657203"/>
              <a:ext cx="504144" cy="504144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8B5DA10-0C48-0F50-D088-1CBB302F12A0}"/>
              </a:ext>
            </a:extLst>
          </p:cNvPr>
          <p:cNvGrpSpPr/>
          <p:nvPr/>
        </p:nvGrpSpPr>
        <p:grpSpPr>
          <a:xfrm>
            <a:off x="5561719" y="299892"/>
            <a:ext cx="2029884" cy="1841320"/>
            <a:chOff x="5561719" y="299892"/>
            <a:chExt cx="2029884" cy="1841320"/>
          </a:xfrm>
        </p:grpSpPr>
        <p:sp>
          <p:nvSpPr>
            <p:cNvPr id="78" name="Arc 77">
              <a:extLst>
                <a:ext uri="{FF2B5EF4-FFF2-40B4-BE49-F238E27FC236}">
                  <a16:creationId xmlns:a16="http://schemas.microsoft.com/office/drawing/2014/main" id="{CAA01F16-39BC-B274-3BD4-1BAE2D5A75CF}"/>
                </a:ext>
              </a:extLst>
            </p:cNvPr>
            <p:cNvSpPr/>
            <p:nvPr/>
          </p:nvSpPr>
          <p:spPr>
            <a:xfrm rot="15275263">
              <a:off x="5887642" y="437252"/>
              <a:ext cx="1378037" cy="2029884"/>
            </a:xfrm>
            <a:prstGeom prst="arc">
              <a:avLst>
                <a:gd name="adj1" fmla="val 18319807"/>
                <a:gd name="adj2" fmla="val 3298868"/>
              </a:avLst>
            </a:prstGeom>
            <a:ln w="38100">
              <a:solidFill>
                <a:srgbClr val="161616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pic>
          <p:nvPicPr>
            <p:cNvPr id="80" name="Graphic 79" descr="Checkbox Checked with solid fill">
              <a:extLst>
                <a:ext uri="{FF2B5EF4-FFF2-40B4-BE49-F238E27FC236}">
                  <a16:creationId xmlns:a16="http://schemas.microsoft.com/office/drawing/2014/main" id="{EC77E059-77F5-2A68-9B48-F455DB179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 rot="21298185">
              <a:off x="6360086" y="299892"/>
              <a:ext cx="504144" cy="5041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9601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55" grpId="0"/>
      <p:bldP spid="56" grpId="0"/>
      <p:bldP spid="57" grpId="0" animBg="1"/>
      <p:bldP spid="59" grpId="0" animBg="1"/>
    </p:bld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D9D9D9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10592</TotalTime>
  <Words>588</Words>
  <Application>Microsoft Macintosh PowerPoint</Application>
  <PresentationFormat>On-screen Show (16:9)</PresentationFormat>
  <Paragraphs>152</Paragraphs>
  <Slides>20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Apple Symbols</vt:lpstr>
      <vt:lpstr>Arial</vt:lpstr>
      <vt:lpstr>Courier New</vt:lpstr>
      <vt:lpstr>KoHo</vt:lpstr>
      <vt:lpstr>Wingdings</vt:lpstr>
      <vt:lpstr>Simple Dark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Elias</dc:creator>
  <cp:lastModifiedBy>Elias Crum</cp:lastModifiedBy>
  <cp:revision>20</cp:revision>
  <dcterms:modified xsi:type="dcterms:W3CDTF">2024-04-29T08:22:16Z</dcterms:modified>
</cp:coreProperties>
</file>